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8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2" r:id="rId3"/>
    <p:sldId id="275" r:id="rId4"/>
    <p:sldId id="314" r:id="rId5"/>
    <p:sldId id="313" r:id="rId6"/>
    <p:sldId id="315" r:id="rId7"/>
    <p:sldId id="316" r:id="rId8"/>
    <p:sldId id="322" r:id="rId9"/>
    <p:sldId id="317" r:id="rId10"/>
    <p:sldId id="318" r:id="rId11"/>
    <p:sldId id="280" r:id="rId12"/>
    <p:sldId id="278" r:id="rId13"/>
    <p:sldId id="319" r:id="rId14"/>
    <p:sldId id="290" r:id="rId15"/>
    <p:sldId id="292" r:id="rId16"/>
    <p:sldId id="295" r:id="rId17"/>
    <p:sldId id="297" r:id="rId18"/>
    <p:sldId id="299" r:id="rId19"/>
    <p:sldId id="321" r:id="rId20"/>
    <p:sldId id="323" r:id="rId21"/>
  </p:sldIdLst>
  <p:sldSz cx="9144000" cy="6858000" type="screen4x3"/>
  <p:notesSz cx="6858000" cy="96504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FF3300"/>
    <a:srgbClr val="FFCCCC"/>
    <a:srgbClr val="FFCC99"/>
    <a:srgbClr val="FFFFFF"/>
    <a:srgbClr val="99CCFF"/>
    <a:srgbClr val="0076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95" autoAdjust="0"/>
    <p:restoredTop sz="94700" autoAdjust="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44" y="-84"/>
      </p:cViewPr>
      <p:guideLst>
        <p:guide orient="horz" pos="304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662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662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3EB616D-4E24-4645-A322-5E02399808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6000" y="723900"/>
            <a:ext cx="4826000" cy="3619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84700"/>
            <a:ext cx="5486400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662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662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EE61161-3976-4CD9-8CBE-C96BA4466E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59778-8A92-4283-99D9-920BFD3C9A5C}" type="slidenum">
              <a:rPr lang="cs-CZ" smtClean="0">
                <a:cs typeface="Arial" charset="0"/>
              </a:rPr>
              <a:pPr/>
              <a:t>1</a:t>
            </a:fld>
            <a:endParaRPr lang="cs-CZ" smtClean="0">
              <a:cs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CE00C-AE2D-4669-9384-77BF586E93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95B13-8798-46BC-B9EE-42028611A1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E4E-1BF6-48F8-B1E8-CEC1792B21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00578-F55B-4A56-B7D8-BC3DC1944A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AE0C-D4EA-495F-9DE3-5ECCF7F3F2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029F7-A953-4CD3-BCD8-1E0487475A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CF95A-81AE-4342-9E79-FAAA8B75A3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94FA2-2747-4FCC-B9EE-6EE713B2E7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195B2-7E24-4910-B4D6-438F6D803C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2730A-21AF-4128-8A6B-1DC47E3E77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D1D75-8BC0-4CA1-80B7-9EA92F8129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44D4A02-B60D-455A-8EAB-B869A800EC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tags" Target="../tags/tag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257300" y="533400"/>
            <a:ext cx="6629400" cy="6461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latin typeface="Calibri" pitchFamily="34" charset="0"/>
              </a:rPr>
              <a:t> </a:t>
            </a:r>
            <a:r>
              <a:rPr lang="cs-CZ" sz="2000" b="1" dirty="0">
                <a:latin typeface="Calibri" pitchFamily="34" charset="0"/>
              </a:rPr>
              <a:t>Brno </a:t>
            </a:r>
            <a:r>
              <a:rPr lang="cs-CZ" sz="2000" b="1" dirty="0" err="1">
                <a:latin typeface="Calibri" pitchFamily="34" charset="0"/>
              </a:rPr>
              <a:t>agglomeration</a:t>
            </a:r>
            <a:r>
              <a:rPr lang="cs-CZ" sz="2000" b="1" dirty="0">
                <a:latin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</a:rPr>
              <a:t>and</a:t>
            </a:r>
            <a:r>
              <a:rPr lang="cs-CZ" sz="2000" b="1" dirty="0">
                <a:latin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</a:rPr>
              <a:t>needs</a:t>
            </a:r>
            <a:r>
              <a:rPr lang="cs-CZ" sz="2000" b="1" dirty="0">
                <a:latin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</a:rPr>
              <a:t>for</a:t>
            </a:r>
            <a:r>
              <a:rPr lang="cs-CZ" sz="2000" b="1" dirty="0">
                <a:latin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</a:rPr>
              <a:t>directing</a:t>
            </a:r>
            <a:r>
              <a:rPr lang="cs-CZ" sz="2000" b="1" dirty="0">
                <a:latin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</a:rPr>
              <a:t>its</a:t>
            </a:r>
            <a:r>
              <a:rPr lang="cs-CZ" sz="2000" b="1" dirty="0">
                <a:latin typeface="Calibri" pitchFamily="34" charset="0"/>
              </a:rPr>
              <a:t> </a:t>
            </a:r>
            <a:r>
              <a:rPr lang="cs-CZ" sz="2000" b="1" dirty="0" err="1">
                <a:latin typeface="Calibri" pitchFamily="34" charset="0"/>
              </a:rPr>
              <a:t>development</a:t>
            </a:r>
            <a:r>
              <a:rPr lang="cs-CZ" sz="2000" b="1" dirty="0">
                <a:latin typeface="Calibri" pitchFamily="34" charset="0"/>
              </a:rPr>
              <a:t>  </a:t>
            </a:r>
          </a:p>
          <a:p>
            <a:pPr algn="ctr"/>
            <a:r>
              <a:rPr lang="cs-CZ" sz="1600" dirty="0">
                <a:latin typeface="Calibri" pitchFamily="34" charset="0"/>
              </a:rPr>
              <a:t>-  </a:t>
            </a:r>
            <a:r>
              <a:rPr lang="cs-CZ" sz="1600" dirty="0" err="1">
                <a:latin typeface="Calibri" pitchFamily="34" charset="0"/>
              </a:rPr>
              <a:t>agglomeration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within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the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context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of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ongoing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suburbanisation</a:t>
            </a:r>
            <a:r>
              <a:rPr lang="cs-CZ" sz="1600" dirty="0">
                <a:latin typeface="Calibri" pitchFamily="34" charset="0"/>
              </a:rPr>
              <a:t> -</a:t>
            </a:r>
          </a:p>
        </p:txBody>
      </p:sp>
      <p:pic>
        <p:nvPicPr>
          <p:cNvPr id="15363" name="Picture 6" descr="Věra Marešová -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265488"/>
            <a:ext cx="14478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Obrázek 7" descr="Logo JM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798763"/>
            <a:ext cx="1066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8249" y="1219200"/>
            <a:ext cx="5227502" cy="497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2" descr="Př_obce_obyv_91-09"/>
          <p:cNvPicPr>
            <a:picLocks noChangeAspect="1"/>
          </p:cNvPicPr>
          <p:nvPr/>
        </p:nvPicPr>
        <p:blipFill>
          <a:blip r:embed="rId3" cstate="print"/>
          <a:srcRect l="7478" t="7021" r="7771" b="21014"/>
          <a:stretch>
            <a:fillRect/>
          </a:stretch>
        </p:blipFill>
        <p:spPr bwMode="auto">
          <a:xfrm>
            <a:off x="6324600" y="35814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Obrázek 18" descr="Př_obce_obyv_01-09"/>
          <p:cNvPicPr>
            <a:picLocks noChangeAspect="1"/>
          </p:cNvPicPr>
          <p:nvPr/>
        </p:nvPicPr>
        <p:blipFill>
          <a:blip r:embed="rId4" cstate="print"/>
          <a:srcRect l="7478" t="7031" r="7771" b="20901"/>
          <a:stretch>
            <a:fillRect/>
          </a:stretch>
        </p:blipFill>
        <p:spPr bwMode="auto">
          <a:xfrm>
            <a:off x="3429000" y="35814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Obrázek 16" descr="Př_02_obce_obyv_91-01"/>
          <p:cNvPicPr>
            <a:picLocks noChangeAspect="1"/>
          </p:cNvPicPr>
          <p:nvPr/>
        </p:nvPicPr>
        <p:blipFill>
          <a:blip r:embed="rId5" cstate="print"/>
          <a:srcRect l="7854" t="8372" r="6419" b="20615"/>
          <a:stretch>
            <a:fillRect/>
          </a:stretch>
        </p:blipFill>
        <p:spPr bwMode="auto">
          <a:xfrm>
            <a:off x="457200" y="3581400"/>
            <a:ext cx="266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Nadpis 1"/>
          <p:cNvSpPr>
            <a:spLocks noGrp="1"/>
          </p:cNvSpPr>
          <p:nvPr>
            <p:ph type="title"/>
          </p:nvPr>
        </p:nvSpPr>
        <p:spPr>
          <a:xfrm>
            <a:off x="5029200" y="152400"/>
            <a:ext cx="3962400" cy="344488"/>
          </a:xfrm>
        </p:spPr>
        <p:txBody>
          <a:bodyPr/>
          <a:lstStyle/>
          <a:p>
            <a:pPr algn="r"/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Trends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agglomeration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4724400" y="533400"/>
            <a:ext cx="42672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Trends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number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inhabitants</a:t>
            </a:r>
            <a:r>
              <a:rPr lang="cs-CZ" sz="1100" b="1" dirty="0">
                <a:latin typeface="Calibri"/>
                <a:ea typeface="+mj-ea"/>
                <a:cs typeface="+mj-cs"/>
              </a:rPr>
              <a:t> 1980, 1991, 2001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and</a:t>
            </a:r>
            <a:r>
              <a:rPr lang="cs-CZ" sz="1100" b="1" dirty="0">
                <a:latin typeface="Calibri"/>
                <a:ea typeface="+mj-ea"/>
                <a:cs typeface="+mj-cs"/>
              </a:rPr>
              <a:t> 2009</a:t>
            </a:r>
          </a:p>
        </p:txBody>
      </p:sp>
      <p:pic>
        <p:nvPicPr>
          <p:cNvPr id="26631" name="Obrázek 15" descr="Př_01_obce_obyv_80-91"/>
          <p:cNvPicPr>
            <a:picLocks noChangeAspect="1"/>
          </p:cNvPicPr>
          <p:nvPr/>
        </p:nvPicPr>
        <p:blipFill>
          <a:blip r:embed="rId6" cstate="print"/>
          <a:srcRect l="6624" t="7509" r="7706" b="21701"/>
          <a:stretch>
            <a:fillRect/>
          </a:stretch>
        </p:blipFill>
        <p:spPr bwMode="auto">
          <a:xfrm>
            <a:off x="457200" y="317500"/>
            <a:ext cx="26670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457200" y="3084513"/>
            <a:ext cx="251460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>
                <a:latin typeface="Calibri"/>
                <a:ea typeface="+mj-ea"/>
                <a:cs typeface="+mj-cs"/>
              </a:rPr>
              <a:t>Evolution of number of inhabitants in 1980 - 1991</a:t>
            </a:r>
          </a:p>
        </p:txBody>
      </p:sp>
      <p:sp>
        <p:nvSpPr>
          <p:cNvPr id="18" name="Nadpis 1"/>
          <p:cNvSpPr txBox="1">
            <a:spLocks/>
          </p:cNvSpPr>
          <p:nvPr/>
        </p:nvSpPr>
        <p:spPr bwMode="auto">
          <a:xfrm>
            <a:off x="3314700" y="63246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latin typeface="Calibri"/>
                <a:ea typeface="+mj-ea"/>
                <a:cs typeface="+mj-cs"/>
              </a:rPr>
              <a:t>Evolution of the number of inhabitants in 2001 -2009</a:t>
            </a:r>
          </a:p>
        </p:txBody>
      </p:sp>
      <p:sp>
        <p:nvSpPr>
          <p:cNvPr id="21" name="Nadpis 1"/>
          <p:cNvSpPr txBox="1">
            <a:spLocks/>
          </p:cNvSpPr>
          <p:nvPr/>
        </p:nvSpPr>
        <p:spPr bwMode="auto">
          <a:xfrm>
            <a:off x="457200" y="63246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latin typeface="Calibri"/>
                <a:ea typeface="+mj-ea"/>
                <a:cs typeface="+mj-cs"/>
              </a:rPr>
              <a:t>Evolution of the number of inhabitants in 1991 -2001</a:t>
            </a:r>
          </a:p>
        </p:txBody>
      </p:sp>
      <p:sp>
        <p:nvSpPr>
          <p:cNvPr id="22" name="Nadpis 1"/>
          <p:cNvSpPr txBox="1">
            <a:spLocks/>
          </p:cNvSpPr>
          <p:nvPr/>
        </p:nvSpPr>
        <p:spPr bwMode="auto">
          <a:xfrm>
            <a:off x="6248400" y="63246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latin typeface="Calibri"/>
                <a:ea typeface="+mj-ea"/>
                <a:cs typeface="+mj-cs"/>
              </a:rPr>
              <a:t>Evolution of number of inhabitants in 1991 - 2009</a:t>
            </a:r>
          </a:p>
        </p:txBody>
      </p:sp>
      <p:pic>
        <p:nvPicPr>
          <p:cNvPr id="26636" name="Obrázek 23" descr="Př_obce_obyv_91-09"/>
          <p:cNvPicPr>
            <a:picLocks noChangeAspect="1"/>
          </p:cNvPicPr>
          <p:nvPr/>
        </p:nvPicPr>
        <p:blipFill>
          <a:blip r:embed="rId7" cstate="print"/>
          <a:srcRect l="2180" t="87761" r="67596" b="720"/>
          <a:stretch>
            <a:fillRect/>
          </a:stretch>
        </p:blipFill>
        <p:spPr bwMode="auto">
          <a:xfrm>
            <a:off x="3429000" y="1905000"/>
            <a:ext cx="28162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Nadpis 1"/>
          <p:cNvSpPr txBox="1">
            <a:spLocks/>
          </p:cNvSpPr>
          <p:nvPr/>
        </p:nvSpPr>
        <p:spPr bwMode="auto">
          <a:xfrm>
            <a:off x="381000" y="152400"/>
            <a:ext cx="2971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Urban </a:t>
            </a:r>
            <a:r>
              <a:rPr lang="cs-CZ" sz="1100" b="1" dirty="0" err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development</a:t>
            </a: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trends</a:t>
            </a: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before</a:t>
            </a: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 1989</a:t>
            </a:r>
          </a:p>
        </p:txBody>
      </p:sp>
      <p:sp>
        <p:nvSpPr>
          <p:cNvPr id="27" name="Nadpis 1"/>
          <p:cNvSpPr txBox="1">
            <a:spLocks/>
          </p:cNvSpPr>
          <p:nvPr/>
        </p:nvSpPr>
        <p:spPr bwMode="auto">
          <a:xfrm>
            <a:off x="381000" y="3429000"/>
            <a:ext cx="2895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Residence </a:t>
            </a:r>
            <a:r>
              <a:rPr lang="cs-CZ" sz="1100" b="1" dirty="0" err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suburbanisation</a:t>
            </a: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trends</a:t>
            </a: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after</a:t>
            </a:r>
            <a:r>
              <a:rPr lang="cs-CZ" sz="1100" b="1" dirty="0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 1989</a:t>
            </a: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3200400" y="3581400"/>
            <a:ext cx="5486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 bwMode="auto">
          <a:xfrm>
            <a:off x="5943600" y="838200"/>
            <a:ext cx="2971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Increase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centrifugal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housing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tendency</a:t>
            </a:r>
            <a:endParaRPr lang="cs-CZ" sz="11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 idx="4294967295"/>
          </p:nvPr>
        </p:nvSpPr>
        <p:spPr>
          <a:xfrm>
            <a:off x="5029200" y="2819400"/>
            <a:ext cx="3886200" cy="457200"/>
          </a:xfrm>
        </p:spPr>
        <p:txBody>
          <a:bodyPr/>
          <a:lstStyle/>
          <a:p>
            <a:pPr algn="r"/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Rise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average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prices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detached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houses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SMR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districts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100" b="1" dirty="0" err="1" smtClean="0">
                <a:solidFill>
                  <a:srgbClr val="000000"/>
                </a:solidFill>
                <a:latin typeface="Calibri" pitchFamily="34" charset="0"/>
              </a:rPr>
              <a:t>between</a:t>
            </a:r>
            <a:r>
              <a:rPr lang="cs-CZ" sz="1100" b="1" dirty="0" smtClean="0">
                <a:solidFill>
                  <a:srgbClr val="000000"/>
                </a:solidFill>
                <a:latin typeface="Calibri" pitchFamily="34" charset="0"/>
              </a:rPr>
              <a:t> 2004 - 2006 (CZK/m3)</a:t>
            </a:r>
          </a:p>
        </p:txBody>
      </p:sp>
      <p:pic>
        <p:nvPicPr>
          <p:cNvPr id="27651" name="Picture 6" descr="V_02a2_ceny_RD"/>
          <p:cNvPicPr>
            <a:picLocks noChangeAspect="1" noChangeArrowheads="1"/>
          </p:cNvPicPr>
          <p:nvPr/>
        </p:nvPicPr>
        <p:blipFill>
          <a:blip r:embed="rId4" cstate="print"/>
          <a:srcRect l="4103" t="13976" b="18976"/>
          <a:stretch>
            <a:fillRect/>
          </a:stretch>
        </p:blipFill>
        <p:spPr bwMode="auto">
          <a:xfrm>
            <a:off x="3810000" y="3429000"/>
            <a:ext cx="513873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Přímá spojovací čára 11"/>
          <p:cNvCxnSpPr/>
          <p:nvPr/>
        </p:nvCxnSpPr>
        <p:spPr>
          <a:xfrm>
            <a:off x="4038600" y="4114800"/>
            <a:ext cx="4953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Nadpis 1"/>
          <p:cNvSpPr txBox="1">
            <a:spLocks/>
          </p:cNvSpPr>
          <p:nvPr/>
        </p:nvSpPr>
        <p:spPr>
          <a:xfrm>
            <a:off x="4953000" y="228600"/>
            <a:ext cx="3962400" cy="344488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Trends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7654" name="Picture 4" descr="V_02a1_ceny_pozemků"/>
          <p:cNvPicPr>
            <a:picLocks noChangeAspect="1" noChangeArrowheads="1"/>
          </p:cNvPicPr>
          <p:nvPr/>
        </p:nvPicPr>
        <p:blipFill>
          <a:blip r:embed="rId5" cstate="print"/>
          <a:srcRect l="3271" t="19502" r="16563" b="7201"/>
          <a:stretch>
            <a:fillRect/>
          </a:stretch>
        </p:blipFill>
        <p:spPr bwMode="auto">
          <a:xfrm>
            <a:off x="304800" y="1562100"/>
            <a:ext cx="3505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Nadpis 1"/>
          <p:cNvSpPr txBox="1">
            <a:spLocks/>
          </p:cNvSpPr>
          <p:nvPr/>
        </p:nvSpPr>
        <p:spPr bwMode="auto">
          <a:xfrm>
            <a:off x="381000" y="9144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Average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purchase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price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building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lots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districts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SMR in 2004 - 2006 (CZK/m2)</a:t>
            </a:r>
          </a:p>
        </p:txBody>
      </p:sp>
      <p:pic>
        <p:nvPicPr>
          <p:cNvPr id="27656" name="Picture 6" descr="V_02a2_ceny_RD"/>
          <p:cNvPicPr>
            <a:picLocks noChangeAspect="1" noChangeArrowheads="1"/>
          </p:cNvPicPr>
          <p:nvPr/>
        </p:nvPicPr>
        <p:blipFill>
          <a:blip r:embed="rId6" cstate="print"/>
          <a:srcRect l="43762" t="90857" r="27684" b="1524"/>
          <a:stretch>
            <a:fillRect/>
          </a:stretch>
        </p:blipFill>
        <p:spPr bwMode="auto">
          <a:xfrm>
            <a:off x="5486400" y="5486400"/>
            <a:ext cx="22098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Přímá spojovací čára 15"/>
          <p:cNvCxnSpPr/>
          <p:nvPr/>
        </p:nvCxnSpPr>
        <p:spPr>
          <a:xfrm flipV="1">
            <a:off x="2286000" y="1600200"/>
            <a:ext cx="0" cy="35433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658" name="Picture 4" descr="V_02a1_ceny_pozemků"/>
          <p:cNvPicPr>
            <a:picLocks noChangeAspect="1" noChangeArrowheads="1"/>
          </p:cNvPicPr>
          <p:nvPr/>
        </p:nvPicPr>
        <p:blipFill>
          <a:blip r:embed="rId5" cstate="print"/>
          <a:srcRect l="84558" t="47723" r="6844" b="45296"/>
          <a:stretch>
            <a:fillRect/>
          </a:stretch>
        </p:blipFill>
        <p:spPr bwMode="auto">
          <a:xfrm>
            <a:off x="1219200" y="5562600"/>
            <a:ext cx="838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Nadpis 1"/>
          <p:cNvSpPr txBox="1">
            <a:spLocks/>
          </p:cNvSpPr>
          <p:nvPr/>
        </p:nvSpPr>
        <p:spPr bwMode="auto">
          <a:xfrm>
            <a:off x="4191000" y="6096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Prices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building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lots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and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flats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districts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 SMR in 2004 - 2006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70" descr="Př_suburbanizace_BA.jpg"/>
          <p:cNvPicPr>
            <a:picLocks noChangeAspect="1"/>
          </p:cNvPicPr>
          <p:nvPr/>
        </p:nvPicPr>
        <p:blipFill>
          <a:blip r:embed="rId4" cstate="print"/>
          <a:srcRect l="2318" t="1635" r="2890" b="22555"/>
          <a:stretch>
            <a:fillRect/>
          </a:stretch>
        </p:blipFill>
        <p:spPr bwMode="auto">
          <a:xfrm>
            <a:off x="228600" y="381000"/>
            <a:ext cx="4648200" cy="48946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9699" name="Nadpis 1"/>
          <p:cNvSpPr>
            <a:spLocks noGrp="1"/>
          </p:cNvSpPr>
          <p:nvPr>
            <p:ph type="title"/>
          </p:nvPr>
        </p:nvSpPr>
        <p:spPr>
          <a:xfrm>
            <a:off x="5029200" y="152400"/>
            <a:ext cx="3962400" cy="344488"/>
          </a:xfrm>
        </p:spPr>
        <p:txBody>
          <a:bodyPr/>
          <a:lstStyle/>
          <a:p>
            <a:pPr algn="r"/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Trends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agglomeration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 bwMode="auto">
          <a:xfrm>
            <a:off x="228600" y="381000"/>
            <a:ext cx="1752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>
                <a:latin typeface="Calibri"/>
                <a:ea typeface="+mj-ea"/>
                <a:cs typeface="+mj-cs"/>
              </a:rPr>
              <a:t>Residence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suburbanisation</a:t>
            </a:r>
            <a:endParaRPr lang="cs-CZ" sz="1100" b="1" dirty="0">
              <a:latin typeface="Calibri"/>
              <a:ea typeface="+mj-ea"/>
              <a:cs typeface="+mj-cs"/>
            </a:endParaRPr>
          </a:p>
        </p:txBody>
      </p:sp>
      <p:pic>
        <p:nvPicPr>
          <p:cNvPr id="29701" name="Obrázek 70" descr="Př_suburbanizace_BA.jpg"/>
          <p:cNvPicPr>
            <a:picLocks noChangeAspect="1"/>
          </p:cNvPicPr>
          <p:nvPr/>
        </p:nvPicPr>
        <p:blipFill>
          <a:blip r:embed="rId4" cstate="print"/>
          <a:srcRect l="34839" t="85519" r="31624" b="1546"/>
          <a:stretch>
            <a:fillRect/>
          </a:stretch>
        </p:blipFill>
        <p:spPr bwMode="auto">
          <a:xfrm>
            <a:off x="2819400" y="5334000"/>
            <a:ext cx="2514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Obrázek 70" descr="Př_suburbanizace_BA.jpg"/>
          <p:cNvPicPr>
            <a:picLocks noChangeAspect="1"/>
          </p:cNvPicPr>
          <p:nvPr/>
        </p:nvPicPr>
        <p:blipFill>
          <a:blip r:embed="rId4" cstate="print"/>
          <a:srcRect l="2318" t="86955" r="67194" b="1546"/>
          <a:stretch>
            <a:fillRect/>
          </a:stretch>
        </p:blipFill>
        <p:spPr bwMode="auto">
          <a:xfrm>
            <a:off x="381000" y="52578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Obrázek 25" descr="b.jpg"/>
          <p:cNvPicPr>
            <a:picLocks noChangeAspect="1"/>
          </p:cNvPicPr>
          <p:nvPr/>
        </p:nvPicPr>
        <p:blipFill>
          <a:blip r:embed="rId5" cstate="print"/>
          <a:srcRect l="18241" t="19718" r="14007" b="9859"/>
          <a:stretch>
            <a:fillRect/>
          </a:stretch>
        </p:blipFill>
        <p:spPr>
          <a:xfrm>
            <a:off x="4949952" y="990600"/>
            <a:ext cx="4041648" cy="3886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7" name="Nadpis 1"/>
          <p:cNvSpPr txBox="1">
            <a:spLocks/>
          </p:cNvSpPr>
          <p:nvPr/>
        </p:nvSpPr>
        <p:spPr bwMode="auto">
          <a:xfrm>
            <a:off x="6096000" y="457200"/>
            <a:ext cx="2895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Housing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development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between</a:t>
            </a:r>
            <a:r>
              <a:rPr lang="cs-CZ" sz="1100" b="1" dirty="0">
                <a:latin typeface="Calibri"/>
                <a:ea typeface="+mj-ea"/>
                <a:cs typeface="+mj-cs"/>
              </a:rPr>
              <a:t> 1997 - 2009 </a:t>
            </a:r>
          </a:p>
        </p:txBody>
      </p:sp>
      <p:pic>
        <p:nvPicPr>
          <p:cNvPr id="29705" name="Obrázek 9" descr="růst obyvate_legl.jpg"/>
          <p:cNvPicPr>
            <a:picLocks noChangeAspect="1"/>
          </p:cNvPicPr>
          <p:nvPr/>
        </p:nvPicPr>
        <p:blipFill>
          <a:blip r:embed="rId6" cstate="print"/>
          <a:srcRect t="7124" b="62006"/>
          <a:stretch>
            <a:fillRect/>
          </a:stretch>
        </p:blipFill>
        <p:spPr bwMode="auto">
          <a:xfrm>
            <a:off x="6553200" y="5334000"/>
            <a:ext cx="22748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1"/>
          <p:cNvPicPr>
            <a:picLocks noChangeAspect="1" noChangeArrowheads="1"/>
          </p:cNvPicPr>
          <p:nvPr/>
        </p:nvPicPr>
        <p:blipFill>
          <a:blip r:embed="rId5" cstate="print"/>
          <a:srcRect r="48169" b="25089"/>
          <a:stretch>
            <a:fillRect/>
          </a:stretch>
        </p:blipFill>
        <p:spPr bwMode="auto">
          <a:xfrm>
            <a:off x="228600" y="1400175"/>
            <a:ext cx="20764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42"/>
          <p:cNvGrpSpPr/>
          <p:nvPr/>
        </p:nvGrpSpPr>
        <p:grpSpPr>
          <a:xfrm>
            <a:off x="381000" y="1427935"/>
            <a:ext cx="1700176" cy="2001065"/>
            <a:chOff x="685800" y="838200"/>
            <a:chExt cx="3657600" cy="411480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grpSpPr>
        <p:sp>
          <p:nvSpPr>
            <p:cNvPr id="6" name="Elipsa 5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Elipsa 13"/>
            <p:cNvSpPr/>
            <p:nvPr/>
          </p:nvSpPr>
          <p:spPr bwMode="auto">
            <a:xfrm>
              <a:off x="2819400" y="1371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Elipsa 14"/>
            <p:cNvSpPr/>
            <p:nvPr/>
          </p:nvSpPr>
          <p:spPr bwMode="auto">
            <a:xfrm>
              <a:off x="1143000" y="2590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Elipsa 15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Elipsa 16"/>
            <p:cNvSpPr/>
            <p:nvPr/>
          </p:nvSpPr>
          <p:spPr bwMode="auto">
            <a:xfrm>
              <a:off x="2133600" y="1752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Elipsa 17"/>
            <p:cNvSpPr/>
            <p:nvPr/>
          </p:nvSpPr>
          <p:spPr bwMode="auto">
            <a:xfrm>
              <a:off x="3886200" y="3276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" name="Elipsa 18"/>
            <p:cNvSpPr/>
            <p:nvPr/>
          </p:nvSpPr>
          <p:spPr bwMode="auto">
            <a:xfrm>
              <a:off x="2362200" y="4114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Elipsa 19"/>
            <p:cNvSpPr/>
            <p:nvPr/>
          </p:nvSpPr>
          <p:spPr bwMode="auto">
            <a:xfrm>
              <a:off x="2362200" y="3657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Elipsa 20"/>
            <p:cNvSpPr/>
            <p:nvPr/>
          </p:nvSpPr>
          <p:spPr bwMode="auto">
            <a:xfrm>
              <a:off x="3962400" y="27432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Elipsa 21"/>
            <p:cNvSpPr/>
            <p:nvPr/>
          </p:nvSpPr>
          <p:spPr bwMode="auto">
            <a:xfrm>
              <a:off x="2819400" y="9144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Elipsa 22"/>
            <p:cNvSpPr/>
            <p:nvPr/>
          </p:nvSpPr>
          <p:spPr bwMode="auto">
            <a:xfrm>
              <a:off x="1600200" y="8382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Elipsa 23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Elipsa 24"/>
            <p:cNvSpPr/>
            <p:nvPr/>
          </p:nvSpPr>
          <p:spPr bwMode="auto">
            <a:xfrm>
              <a:off x="3733800" y="4495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" name="Elipsa 25"/>
            <p:cNvSpPr/>
            <p:nvPr/>
          </p:nvSpPr>
          <p:spPr bwMode="auto">
            <a:xfrm>
              <a:off x="1676400" y="45720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1748" name="Obdélník 44"/>
          <p:cNvSpPr>
            <a:spLocks noChangeArrowheads="1"/>
          </p:cNvSpPr>
          <p:nvPr/>
        </p:nvSpPr>
        <p:spPr bwMode="auto">
          <a:xfrm>
            <a:off x="152400" y="914400"/>
            <a:ext cx="207962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School system</a:t>
            </a:r>
          </a:p>
        </p:txBody>
      </p:sp>
      <p:pic>
        <p:nvPicPr>
          <p:cNvPr id="31749" name="Picture 4" descr="2"/>
          <p:cNvPicPr>
            <a:picLocks noChangeAspect="1" noChangeArrowheads="1"/>
          </p:cNvPicPr>
          <p:nvPr/>
        </p:nvPicPr>
        <p:blipFill>
          <a:blip r:embed="rId6" cstate="print"/>
          <a:srcRect r="48149" b="24692"/>
          <a:stretch>
            <a:fillRect/>
          </a:stretch>
        </p:blipFill>
        <p:spPr bwMode="auto">
          <a:xfrm>
            <a:off x="2498725" y="1390650"/>
            <a:ext cx="20732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6"/>
          <p:cNvGrpSpPr/>
          <p:nvPr/>
        </p:nvGrpSpPr>
        <p:grpSpPr>
          <a:xfrm>
            <a:off x="2667000" y="1794545"/>
            <a:ext cx="1760440" cy="1634455"/>
            <a:chOff x="685800" y="1371600"/>
            <a:chExt cx="3657600" cy="3505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Elipsa 47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Elipsa 48"/>
            <p:cNvSpPr/>
            <p:nvPr/>
          </p:nvSpPr>
          <p:spPr bwMode="auto">
            <a:xfrm>
              <a:off x="2819400" y="1371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0" name="Elipsa 49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1" name="Elipsa 50"/>
            <p:cNvSpPr/>
            <p:nvPr/>
          </p:nvSpPr>
          <p:spPr bwMode="auto">
            <a:xfrm>
              <a:off x="2362200" y="41148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Elipsa 51"/>
            <p:cNvSpPr/>
            <p:nvPr/>
          </p:nvSpPr>
          <p:spPr bwMode="auto">
            <a:xfrm>
              <a:off x="2286000" y="3657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3" name="Elipsa 52"/>
            <p:cNvSpPr/>
            <p:nvPr/>
          </p:nvSpPr>
          <p:spPr bwMode="auto">
            <a:xfrm>
              <a:off x="2971800" y="2057400"/>
              <a:ext cx="304800" cy="3048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4" name="Elipsa 53"/>
            <p:cNvSpPr/>
            <p:nvPr/>
          </p:nvSpPr>
          <p:spPr bwMode="auto">
            <a:xfrm>
              <a:off x="1524000" y="1371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5" name="Elipsa 54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6" name="Elipsa 55"/>
            <p:cNvSpPr/>
            <p:nvPr/>
          </p:nvSpPr>
          <p:spPr bwMode="auto">
            <a:xfrm>
              <a:off x="1752600" y="44958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7" name="Elipsa 56"/>
            <p:cNvSpPr/>
            <p:nvPr/>
          </p:nvSpPr>
          <p:spPr bwMode="auto">
            <a:xfrm>
              <a:off x="3962400" y="3276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" name="Skupina 57"/>
          <p:cNvGrpSpPr>
            <a:grpSpLocks noChangeAspect="1"/>
          </p:cNvGrpSpPr>
          <p:nvPr/>
        </p:nvGrpSpPr>
        <p:grpSpPr bwMode="auto">
          <a:xfrm>
            <a:off x="2478088" y="1371601"/>
            <a:ext cx="2093912" cy="2057400"/>
            <a:chOff x="457200" y="762000"/>
            <a:chExt cx="4267200" cy="41140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" name="Přímá spojovací šipka 58"/>
            <p:cNvCxnSpPr/>
            <p:nvPr/>
          </p:nvCxnSpPr>
          <p:spPr bwMode="auto">
            <a:xfrm>
              <a:off x="457200" y="3046803"/>
              <a:ext cx="1523768" cy="3401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Přímá spojovací šipka 59"/>
            <p:cNvCxnSpPr/>
            <p:nvPr/>
          </p:nvCxnSpPr>
          <p:spPr bwMode="auto">
            <a:xfrm rot="16200000" flipH="1">
              <a:off x="1602538" y="1982519"/>
              <a:ext cx="530401" cy="53056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Přímá spojovací šipka 60"/>
            <p:cNvCxnSpPr/>
            <p:nvPr/>
          </p:nvCxnSpPr>
          <p:spPr bwMode="auto">
            <a:xfrm rot="16200000" flipV="1">
              <a:off x="3086649" y="3467176"/>
              <a:ext cx="765002" cy="685858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Přímá spojovací šipka 61"/>
            <p:cNvCxnSpPr/>
            <p:nvPr/>
          </p:nvCxnSpPr>
          <p:spPr bwMode="auto">
            <a:xfrm flipV="1">
              <a:off x="1447165" y="3427604"/>
              <a:ext cx="685858" cy="612001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Přímá spojovací šipka 62"/>
            <p:cNvCxnSpPr/>
            <p:nvPr/>
          </p:nvCxnSpPr>
          <p:spPr bwMode="auto">
            <a:xfrm rot="10800000" flipV="1">
              <a:off x="3200632" y="2132203"/>
              <a:ext cx="685858" cy="45900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6" name="Elipsa 63"/>
            <p:cNvSpPr/>
            <p:nvPr/>
          </p:nvSpPr>
          <p:spPr bwMode="auto">
            <a:xfrm>
              <a:off x="916595" y="1295802"/>
              <a:ext cx="3581342" cy="3352405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77" name="Přímá spojovací šipka 64"/>
            <p:cNvCxnSpPr/>
            <p:nvPr/>
          </p:nvCxnSpPr>
          <p:spPr bwMode="auto">
            <a:xfrm rot="5400000">
              <a:off x="1982869" y="1523601"/>
              <a:ext cx="1523202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Přímá spojovací šipka 65"/>
            <p:cNvCxnSpPr/>
            <p:nvPr/>
          </p:nvCxnSpPr>
          <p:spPr bwMode="auto">
            <a:xfrm rot="10800000">
              <a:off x="3352684" y="3050204"/>
              <a:ext cx="1371716" cy="22779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9" name="Přímá spojovací šipka 66"/>
            <p:cNvCxnSpPr/>
            <p:nvPr/>
          </p:nvCxnSpPr>
          <p:spPr bwMode="auto">
            <a:xfrm rot="16200000" flipV="1">
              <a:off x="2286305" y="4191380"/>
              <a:ext cx="1217202" cy="152052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1752" name="Obdélník 77"/>
          <p:cNvSpPr>
            <a:spLocks noChangeArrowheads="1"/>
          </p:cNvSpPr>
          <p:nvPr/>
        </p:nvSpPr>
        <p:spPr bwMode="auto">
          <a:xfrm>
            <a:off x="2501900" y="914400"/>
            <a:ext cx="2070100" cy="2746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Health care, social care</a:t>
            </a:r>
          </a:p>
        </p:txBody>
      </p:sp>
      <p:pic>
        <p:nvPicPr>
          <p:cNvPr id="31753" name="Picture 4" descr="1"/>
          <p:cNvPicPr>
            <a:picLocks noChangeAspect="1" noChangeArrowheads="1"/>
          </p:cNvPicPr>
          <p:nvPr/>
        </p:nvPicPr>
        <p:blipFill>
          <a:blip r:embed="rId7" cstate="print"/>
          <a:srcRect r="48149" b="23889"/>
          <a:stretch>
            <a:fillRect/>
          </a:stretch>
        </p:blipFill>
        <p:spPr bwMode="auto">
          <a:xfrm>
            <a:off x="228600" y="4267200"/>
            <a:ext cx="20399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Skupina 42"/>
          <p:cNvGrpSpPr/>
          <p:nvPr/>
        </p:nvGrpSpPr>
        <p:grpSpPr>
          <a:xfrm>
            <a:off x="304800" y="4267200"/>
            <a:ext cx="1728189" cy="2004846"/>
            <a:chOff x="685800" y="685800"/>
            <a:chExt cx="3581400" cy="4114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Elipsa 24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Elipsa 26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Elipsa 27"/>
            <p:cNvSpPr/>
            <p:nvPr/>
          </p:nvSpPr>
          <p:spPr bwMode="auto">
            <a:xfrm>
              <a:off x="2362200" y="40386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Elipsa 29"/>
            <p:cNvSpPr/>
            <p:nvPr/>
          </p:nvSpPr>
          <p:spPr bwMode="auto">
            <a:xfrm>
              <a:off x="2209800" y="17526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Elipsa 30"/>
            <p:cNvSpPr/>
            <p:nvPr/>
          </p:nvSpPr>
          <p:spPr bwMode="auto">
            <a:xfrm>
              <a:off x="1600200" y="12954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2" name="Elipsa 31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3" name="Elipsa 32"/>
            <p:cNvSpPr/>
            <p:nvPr/>
          </p:nvSpPr>
          <p:spPr bwMode="auto">
            <a:xfrm>
              <a:off x="1752600" y="44196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4" name="Elipsa 33"/>
            <p:cNvSpPr/>
            <p:nvPr/>
          </p:nvSpPr>
          <p:spPr bwMode="auto">
            <a:xfrm>
              <a:off x="3886200" y="32004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5" name="Elipsa 34"/>
            <p:cNvSpPr/>
            <p:nvPr/>
          </p:nvSpPr>
          <p:spPr bwMode="auto">
            <a:xfrm>
              <a:off x="2819400" y="13716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6" name="Elipsa 35"/>
            <p:cNvSpPr/>
            <p:nvPr/>
          </p:nvSpPr>
          <p:spPr bwMode="auto">
            <a:xfrm>
              <a:off x="3429000" y="16002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7" name="Elipsa 36"/>
            <p:cNvSpPr/>
            <p:nvPr/>
          </p:nvSpPr>
          <p:spPr bwMode="auto">
            <a:xfrm>
              <a:off x="2819400" y="6858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8" name="Elipsa 37"/>
            <p:cNvSpPr/>
            <p:nvPr/>
          </p:nvSpPr>
          <p:spPr bwMode="auto">
            <a:xfrm>
              <a:off x="1676400" y="19050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9" name="Elipsa 38"/>
            <p:cNvSpPr/>
            <p:nvPr/>
          </p:nvSpPr>
          <p:spPr bwMode="auto">
            <a:xfrm>
              <a:off x="1295400" y="27432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0" name="Elipsa 39"/>
            <p:cNvSpPr/>
            <p:nvPr/>
          </p:nvSpPr>
          <p:spPr bwMode="auto">
            <a:xfrm>
              <a:off x="914400" y="31242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2" name="Elipsa 41"/>
            <p:cNvSpPr/>
            <p:nvPr/>
          </p:nvSpPr>
          <p:spPr bwMode="auto">
            <a:xfrm>
              <a:off x="3733800" y="44958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320" name="Skupina 76"/>
          <p:cNvGrpSpPr>
            <a:grpSpLocks noChangeAspect="1"/>
          </p:cNvGrpSpPr>
          <p:nvPr/>
        </p:nvGrpSpPr>
        <p:grpSpPr bwMode="auto">
          <a:xfrm>
            <a:off x="152400" y="4191000"/>
            <a:ext cx="2133600" cy="2043113"/>
            <a:chOff x="381000" y="685800"/>
            <a:chExt cx="4267200" cy="40855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" name="Přímá spojovací šipka 14"/>
            <p:cNvCxnSpPr/>
            <p:nvPr/>
          </p:nvCxnSpPr>
          <p:spPr bwMode="auto">
            <a:xfrm>
              <a:off x="381000" y="2955526"/>
              <a:ext cx="1524000" cy="3173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3" name="Přímá spojovací šipka 15"/>
            <p:cNvCxnSpPr/>
            <p:nvPr/>
          </p:nvCxnSpPr>
          <p:spPr bwMode="auto">
            <a:xfrm rot="16200000" flipH="1">
              <a:off x="1525635" y="1893628"/>
              <a:ext cx="530131" cy="533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4" name="Přímá spojovací šipka 16"/>
            <p:cNvCxnSpPr/>
            <p:nvPr/>
          </p:nvCxnSpPr>
          <p:spPr bwMode="auto">
            <a:xfrm rot="16200000" flipV="1">
              <a:off x="3013141" y="3368143"/>
              <a:ext cx="755517" cy="6858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Přímá spojovací šipka 17"/>
            <p:cNvCxnSpPr/>
            <p:nvPr/>
          </p:nvCxnSpPr>
          <p:spPr bwMode="auto">
            <a:xfrm flipV="1">
              <a:off x="1371600" y="3333283"/>
              <a:ext cx="685800" cy="606319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Přímá spojovací šipka 18"/>
            <p:cNvCxnSpPr/>
            <p:nvPr/>
          </p:nvCxnSpPr>
          <p:spPr bwMode="auto">
            <a:xfrm rot="10800000" flipV="1">
              <a:off x="3124200" y="2047636"/>
              <a:ext cx="685800" cy="45394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Elipsa 19"/>
            <p:cNvSpPr/>
            <p:nvPr/>
          </p:nvSpPr>
          <p:spPr bwMode="auto">
            <a:xfrm>
              <a:off x="838200" y="1215933"/>
              <a:ext cx="3581400" cy="3329987"/>
            </a:xfrm>
            <a:prstGeom prst="ellipse">
              <a:avLst/>
            </a:prstGeom>
            <a:noFill/>
            <a:ln w="38100">
              <a:solidFill>
                <a:srgbClr val="DE7808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Přímá spojovací šipka 20"/>
            <p:cNvCxnSpPr/>
            <p:nvPr/>
          </p:nvCxnSpPr>
          <p:spPr bwMode="auto">
            <a:xfrm rot="5400000">
              <a:off x="1906722" y="1442904"/>
              <a:ext cx="1517383" cy="317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Přímá spojovací šipka 21"/>
            <p:cNvCxnSpPr/>
            <p:nvPr/>
          </p:nvCxnSpPr>
          <p:spPr bwMode="auto">
            <a:xfrm rot="10800000">
              <a:off x="3276600" y="2958699"/>
              <a:ext cx="1371600" cy="222211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  <a:effectLst>
              <a:outerShdw blurRad="40000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Přímá spojovací šipka 22"/>
            <p:cNvCxnSpPr/>
            <p:nvPr/>
          </p:nvCxnSpPr>
          <p:spPr bwMode="auto">
            <a:xfrm rot="16200000" flipV="1">
              <a:off x="2214669" y="4090375"/>
              <a:ext cx="1209463" cy="152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321" name="Skupina 57"/>
          <p:cNvGrpSpPr>
            <a:grpSpLocks noChangeAspect="1"/>
          </p:cNvGrpSpPr>
          <p:nvPr/>
        </p:nvGrpSpPr>
        <p:grpSpPr bwMode="auto">
          <a:xfrm>
            <a:off x="228600" y="1371600"/>
            <a:ext cx="2093913" cy="2057400"/>
            <a:chOff x="457200" y="762000"/>
            <a:chExt cx="4267200" cy="41140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2" name="Přímá spojovací šipka 58"/>
            <p:cNvCxnSpPr>
              <a:cxnSpLocks noChangeAspect="1" noChangeShapeType="1"/>
            </p:cNvCxnSpPr>
            <p:nvPr/>
          </p:nvCxnSpPr>
          <p:spPr bwMode="auto">
            <a:xfrm>
              <a:off x="457200" y="3046803"/>
              <a:ext cx="1523769" cy="170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3" name="Přímá spojovací šipka 59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00879" y="1980859"/>
              <a:ext cx="532100" cy="532186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4" name="Přímá spojovací šipka 60"/>
            <p:cNvCxnSpPr>
              <a:cxnSpLocks noChangeAspect="1" noChangeShapeType="1"/>
            </p:cNvCxnSpPr>
            <p:nvPr/>
          </p:nvCxnSpPr>
          <p:spPr bwMode="auto">
            <a:xfrm rot="16200000" flipV="1">
              <a:off x="3085883" y="3466326"/>
              <a:ext cx="763302" cy="685858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5" name="Přímá spojovací šipka 61"/>
            <p:cNvCxnSpPr>
              <a:cxnSpLocks noChangeAspect="1" noChangeShapeType="1"/>
            </p:cNvCxnSpPr>
            <p:nvPr/>
          </p:nvCxnSpPr>
          <p:spPr bwMode="auto">
            <a:xfrm flipV="1">
              <a:off x="1447165" y="3427604"/>
              <a:ext cx="685858" cy="61030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3312" name="Přímá spojovací šipka 62"/>
            <p:cNvCxnSpPr>
              <a:cxnSpLocks noChangeAspect="1" noChangeShapeType="1"/>
            </p:cNvCxnSpPr>
            <p:nvPr/>
          </p:nvCxnSpPr>
          <p:spPr bwMode="auto">
            <a:xfrm rot="10800000" flipV="1">
              <a:off x="3200631" y="2132202"/>
              <a:ext cx="685858" cy="45730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3313" name="Elipsa 63"/>
            <p:cNvSpPr>
              <a:spLocks noChangeAspect="1" noChangeArrowheads="1"/>
            </p:cNvSpPr>
            <p:nvPr/>
          </p:nvSpPr>
          <p:spPr bwMode="auto">
            <a:xfrm>
              <a:off x="914978" y="1294101"/>
              <a:ext cx="3581342" cy="3354104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endParaRPr>
            </a:p>
          </p:txBody>
        </p:sp>
        <p:cxnSp>
          <p:nvCxnSpPr>
            <p:cNvPr id="13314" name="Přímá spojovací šipka 64"/>
            <p:cNvCxnSpPr>
              <a:cxnSpLocks noChangeAspect="1" noChangeShapeType="1"/>
            </p:cNvCxnSpPr>
            <p:nvPr/>
          </p:nvCxnSpPr>
          <p:spPr bwMode="auto">
            <a:xfrm rot="5400000">
              <a:off x="1981212" y="1523642"/>
              <a:ext cx="1524903" cy="1617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3316" name="Přímá spojovací šipka 65"/>
            <p:cNvCxnSpPr>
              <a:cxnSpLocks noChangeAspect="1" noChangeShapeType="1"/>
            </p:cNvCxnSpPr>
            <p:nvPr/>
          </p:nvCxnSpPr>
          <p:spPr bwMode="auto">
            <a:xfrm rot="10800000">
              <a:off x="3352684" y="3048504"/>
              <a:ext cx="1371716" cy="227800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3317" name="Přímá spojovací šipka 66"/>
            <p:cNvCxnSpPr>
              <a:cxnSpLocks noChangeAspect="1" noChangeShapeType="1"/>
            </p:cNvCxnSpPr>
            <p:nvPr/>
          </p:nvCxnSpPr>
          <p:spPr bwMode="auto">
            <a:xfrm rot="16200000" flipV="1">
              <a:off x="2287115" y="4190569"/>
              <a:ext cx="1217202" cy="15367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31757" name="Obdélník 74"/>
          <p:cNvSpPr>
            <a:spLocks noChangeArrowheads="1"/>
          </p:cNvSpPr>
          <p:nvPr/>
        </p:nvSpPr>
        <p:spPr bwMode="auto">
          <a:xfrm>
            <a:off x="228600" y="3733800"/>
            <a:ext cx="2038350" cy="2746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Cultural activities</a:t>
            </a:r>
          </a:p>
        </p:txBody>
      </p:sp>
      <p:pic>
        <p:nvPicPr>
          <p:cNvPr id="31758" name="Picture 4" descr="1"/>
          <p:cNvPicPr>
            <a:picLocks noChangeAspect="1" noChangeArrowheads="1"/>
          </p:cNvPicPr>
          <p:nvPr/>
        </p:nvPicPr>
        <p:blipFill>
          <a:blip r:embed="rId8" cstate="print"/>
          <a:srcRect r="49074" b="25000"/>
          <a:stretch>
            <a:fillRect/>
          </a:stretch>
        </p:blipFill>
        <p:spPr bwMode="auto">
          <a:xfrm>
            <a:off x="2438400" y="4267200"/>
            <a:ext cx="205898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22" name="Skupina 93"/>
          <p:cNvGrpSpPr/>
          <p:nvPr/>
        </p:nvGrpSpPr>
        <p:grpSpPr>
          <a:xfrm>
            <a:off x="2590800" y="4267200"/>
            <a:ext cx="1759284" cy="2043519"/>
            <a:chOff x="685800" y="685800"/>
            <a:chExt cx="3581400" cy="4114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Elipsa 57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9" name="Elipsa 58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0" name="Elipsa 59"/>
            <p:cNvSpPr/>
            <p:nvPr/>
          </p:nvSpPr>
          <p:spPr bwMode="auto">
            <a:xfrm>
              <a:off x="2362200" y="40386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1" name="Elipsa 60"/>
            <p:cNvSpPr/>
            <p:nvPr/>
          </p:nvSpPr>
          <p:spPr bwMode="auto">
            <a:xfrm>
              <a:off x="2209800" y="17526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2" name="Elipsa 61"/>
            <p:cNvSpPr/>
            <p:nvPr/>
          </p:nvSpPr>
          <p:spPr bwMode="auto">
            <a:xfrm>
              <a:off x="1600200" y="12954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3" name="Elipsa 62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4" name="Elipsa 63"/>
            <p:cNvSpPr/>
            <p:nvPr/>
          </p:nvSpPr>
          <p:spPr bwMode="auto">
            <a:xfrm>
              <a:off x="1752600" y="44196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5" name="Elipsa 64"/>
            <p:cNvSpPr/>
            <p:nvPr/>
          </p:nvSpPr>
          <p:spPr bwMode="auto">
            <a:xfrm>
              <a:off x="3886200" y="32004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6" name="Elipsa 65"/>
            <p:cNvSpPr/>
            <p:nvPr/>
          </p:nvSpPr>
          <p:spPr bwMode="auto">
            <a:xfrm>
              <a:off x="2819400" y="13716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7" name="Elipsa 66"/>
            <p:cNvSpPr/>
            <p:nvPr/>
          </p:nvSpPr>
          <p:spPr bwMode="auto">
            <a:xfrm>
              <a:off x="3429000" y="16002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8" name="Elipsa 67"/>
            <p:cNvSpPr/>
            <p:nvPr/>
          </p:nvSpPr>
          <p:spPr bwMode="auto">
            <a:xfrm>
              <a:off x="2819400" y="6858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9" name="Elipsa 68"/>
            <p:cNvSpPr/>
            <p:nvPr/>
          </p:nvSpPr>
          <p:spPr bwMode="auto">
            <a:xfrm>
              <a:off x="1676400" y="19050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0" name="Elipsa 69"/>
            <p:cNvSpPr/>
            <p:nvPr/>
          </p:nvSpPr>
          <p:spPr bwMode="auto">
            <a:xfrm>
              <a:off x="1295400" y="27432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1" name="Elipsa 70"/>
            <p:cNvSpPr/>
            <p:nvPr/>
          </p:nvSpPr>
          <p:spPr bwMode="auto">
            <a:xfrm>
              <a:off x="914400" y="31242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2" name="Elipsa 71"/>
            <p:cNvSpPr/>
            <p:nvPr/>
          </p:nvSpPr>
          <p:spPr bwMode="auto">
            <a:xfrm>
              <a:off x="3733800" y="44958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3326" name="Elipsa 63"/>
          <p:cNvSpPr>
            <a:spLocks noChangeAspect="1" noChangeArrowheads="1"/>
          </p:cNvSpPr>
          <p:nvPr/>
        </p:nvSpPr>
        <p:spPr bwMode="auto">
          <a:xfrm>
            <a:off x="2590800" y="4495800"/>
            <a:ext cx="1757363" cy="1662113"/>
          </a:xfrm>
          <a:prstGeom prst="ellipse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cs-CZ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1761" name="Obdélník 75"/>
          <p:cNvSpPr>
            <a:spLocks noChangeArrowheads="1"/>
          </p:cNvSpPr>
          <p:nvPr/>
        </p:nvSpPr>
        <p:spPr bwMode="auto">
          <a:xfrm>
            <a:off x="2362200" y="3733800"/>
            <a:ext cx="2055813" cy="2746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Sports activities</a:t>
            </a:r>
          </a:p>
        </p:txBody>
      </p:sp>
      <p:pic>
        <p:nvPicPr>
          <p:cNvPr id="31762" name="Picture 4" descr="1"/>
          <p:cNvPicPr>
            <a:picLocks noChangeAspect="1" noChangeArrowheads="1"/>
          </p:cNvPicPr>
          <p:nvPr/>
        </p:nvPicPr>
        <p:blipFill>
          <a:blip r:embed="rId9" cstate="print"/>
          <a:srcRect r="49324" b="25224"/>
          <a:stretch>
            <a:fillRect/>
          </a:stretch>
        </p:blipFill>
        <p:spPr bwMode="auto">
          <a:xfrm>
            <a:off x="4572000" y="4343400"/>
            <a:ext cx="2084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24" name="Skupina 40"/>
          <p:cNvGrpSpPr/>
          <p:nvPr/>
        </p:nvGrpSpPr>
        <p:grpSpPr>
          <a:xfrm>
            <a:off x="4724400" y="4648200"/>
            <a:ext cx="1728189" cy="1708484"/>
            <a:chOff x="675290" y="1280055"/>
            <a:chExt cx="3457903" cy="3416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332" name="Elipsa 21"/>
            <p:cNvSpPr/>
            <p:nvPr/>
          </p:nvSpPr>
          <p:spPr bwMode="auto">
            <a:xfrm>
              <a:off x="1905000" y="2133600"/>
              <a:ext cx="1324303" cy="1337075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3" name="Elipsa 22"/>
            <p:cNvSpPr/>
            <p:nvPr/>
          </p:nvSpPr>
          <p:spPr bwMode="auto">
            <a:xfrm>
              <a:off x="1116724" y="3285667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4" name="Elipsa 23"/>
            <p:cNvSpPr/>
            <p:nvPr/>
          </p:nvSpPr>
          <p:spPr bwMode="auto">
            <a:xfrm>
              <a:off x="2293883" y="3954205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5" name="Elipsa 24"/>
            <p:cNvSpPr/>
            <p:nvPr/>
          </p:nvSpPr>
          <p:spPr bwMode="auto">
            <a:xfrm>
              <a:off x="2146738" y="1725747"/>
              <a:ext cx="294290" cy="297128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6" name="Elipsa 25"/>
            <p:cNvSpPr/>
            <p:nvPr/>
          </p:nvSpPr>
          <p:spPr bwMode="auto">
            <a:xfrm>
              <a:off x="1558159" y="1280055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7" name="Elipsa 27"/>
            <p:cNvSpPr/>
            <p:nvPr/>
          </p:nvSpPr>
          <p:spPr bwMode="auto">
            <a:xfrm>
              <a:off x="675290" y="3731359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Elipsa 28"/>
            <p:cNvSpPr/>
            <p:nvPr/>
          </p:nvSpPr>
          <p:spPr bwMode="auto">
            <a:xfrm>
              <a:off x="1705304" y="4325614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8" name="Elipsa 29"/>
            <p:cNvSpPr/>
            <p:nvPr/>
          </p:nvSpPr>
          <p:spPr bwMode="auto">
            <a:xfrm>
              <a:off x="3765331" y="3137104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9" name="Elipsa 31"/>
            <p:cNvSpPr/>
            <p:nvPr/>
          </p:nvSpPr>
          <p:spPr bwMode="auto">
            <a:xfrm>
              <a:off x="2735317" y="1354337"/>
              <a:ext cx="294290" cy="297128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40" name="Elipsa 37"/>
            <p:cNvSpPr/>
            <p:nvPr/>
          </p:nvSpPr>
          <p:spPr bwMode="auto">
            <a:xfrm>
              <a:off x="1263869" y="2691412"/>
              <a:ext cx="294290" cy="297128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325" name="Skupina 41"/>
          <p:cNvGrpSpPr>
            <a:grpSpLocks noChangeAspect="1"/>
          </p:cNvGrpSpPr>
          <p:nvPr/>
        </p:nvGrpSpPr>
        <p:grpSpPr bwMode="auto">
          <a:xfrm>
            <a:off x="4495800" y="4267200"/>
            <a:ext cx="2133600" cy="2043113"/>
            <a:chOff x="381000" y="685800"/>
            <a:chExt cx="4267200" cy="40855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3" name="Přímá spojovací šipka 42"/>
            <p:cNvCxnSpPr/>
            <p:nvPr/>
          </p:nvCxnSpPr>
          <p:spPr bwMode="auto">
            <a:xfrm>
              <a:off x="381000" y="2955526"/>
              <a:ext cx="1524000" cy="3173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Přímá spojovací šipka 43"/>
            <p:cNvCxnSpPr/>
            <p:nvPr/>
          </p:nvCxnSpPr>
          <p:spPr bwMode="auto">
            <a:xfrm rot="16200000" flipH="1">
              <a:off x="1525635" y="1893628"/>
              <a:ext cx="530131" cy="533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 bwMode="auto">
            <a:xfrm rot="16200000" flipV="1">
              <a:off x="3013141" y="3368143"/>
              <a:ext cx="755517" cy="6858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342" name="Přímá spojovací šipka 45"/>
            <p:cNvCxnSpPr/>
            <p:nvPr/>
          </p:nvCxnSpPr>
          <p:spPr bwMode="auto">
            <a:xfrm flipV="1">
              <a:off x="1371600" y="3333283"/>
              <a:ext cx="685800" cy="606319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Přímá spojovací šipka 46"/>
            <p:cNvCxnSpPr/>
            <p:nvPr/>
          </p:nvCxnSpPr>
          <p:spPr bwMode="auto">
            <a:xfrm rot="10800000" flipV="1">
              <a:off x="3124200" y="2047636"/>
              <a:ext cx="685800" cy="45394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343" name="Elipsa 47"/>
            <p:cNvSpPr/>
            <p:nvPr/>
          </p:nvSpPr>
          <p:spPr bwMode="auto">
            <a:xfrm>
              <a:off x="838200" y="1215933"/>
              <a:ext cx="3581400" cy="3329987"/>
            </a:xfrm>
            <a:prstGeom prst="ellipse">
              <a:avLst/>
            </a:prstGeom>
            <a:noFill/>
            <a:ln w="38100">
              <a:solidFill>
                <a:srgbClr val="DE7808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264" name="Přímá spojovací šipka 48"/>
            <p:cNvCxnSpPr/>
            <p:nvPr/>
          </p:nvCxnSpPr>
          <p:spPr bwMode="auto">
            <a:xfrm rot="5400000">
              <a:off x="1906722" y="1442904"/>
              <a:ext cx="1517383" cy="317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65" name="Přímá spojovací šipka 52"/>
            <p:cNvCxnSpPr/>
            <p:nvPr/>
          </p:nvCxnSpPr>
          <p:spPr bwMode="auto">
            <a:xfrm rot="10800000">
              <a:off x="3276600" y="2958699"/>
              <a:ext cx="1371600" cy="222211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28" name="Přímá spojovací šipka 53"/>
            <p:cNvCxnSpPr/>
            <p:nvPr/>
          </p:nvCxnSpPr>
          <p:spPr bwMode="auto">
            <a:xfrm rot="16200000" flipV="1">
              <a:off x="2214669" y="4090375"/>
              <a:ext cx="1209463" cy="152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1765" name="Picture 4" descr="1"/>
          <p:cNvPicPr>
            <a:picLocks noChangeAspect="1" noChangeArrowheads="1"/>
          </p:cNvPicPr>
          <p:nvPr/>
        </p:nvPicPr>
        <p:blipFill>
          <a:blip r:embed="rId10" cstate="print"/>
          <a:srcRect r="50290" b="23615"/>
          <a:stretch>
            <a:fillRect/>
          </a:stretch>
        </p:blipFill>
        <p:spPr bwMode="auto">
          <a:xfrm>
            <a:off x="6858000" y="4267200"/>
            <a:ext cx="204311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6" name="Obdélník 16"/>
          <p:cNvSpPr>
            <a:spLocks noChangeArrowheads="1"/>
          </p:cNvSpPr>
          <p:nvPr/>
        </p:nvSpPr>
        <p:spPr bwMode="auto">
          <a:xfrm>
            <a:off x="4572000" y="3733800"/>
            <a:ext cx="2073275" cy="2746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Retails</a:t>
            </a:r>
          </a:p>
        </p:txBody>
      </p:sp>
      <p:grpSp>
        <p:nvGrpSpPr>
          <p:cNvPr id="31767" name="Skupina 159"/>
          <p:cNvGrpSpPr>
            <a:grpSpLocks/>
          </p:cNvGrpSpPr>
          <p:nvPr/>
        </p:nvGrpSpPr>
        <p:grpSpPr bwMode="auto">
          <a:xfrm>
            <a:off x="7086600" y="4572000"/>
            <a:ext cx="1587500" cy="1087438"/>
            <a:chOff x="4933395" y="3786998"/>
            <a:chExt cx="1588259" cy="1087500"/>
          </a:xfrm>
        </p:grpSpPr>
        <p:sp>
          <p:nvSpPr>
            <p:cNvPr id="7" name="Elipsa 6"/>
            <p:cNvSpPr/>
            <p:nvPr/>
          </p:nvSpPr>
          <p:spPr>
            <a:xfrm>
              <a:off x="5457520" y="4261688"/>
              <a:ext cx="533655" cy="5334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grpSp>
          <p:nvGrpSpPr>
            <p:cNvPr id="12327" name="Skupina 23"/>
            <p:cNvGrpSpPr/>
            <p:nvPr/>
          </p:nvGrpSpPr>
          <p:grpSpPr>
            <a:xfrm>
              <a:off x="4933395" y="3786998"/>
              <a:ext cx="1588259" cy="1087500"/>
              <a:chOff x="918029" y="1371600"/>
              <a:chExt cx="3174999" cy="2173514"/>
            </a:xfrm>
            <a:solidFill>
              <a:schemeClr val="accent5">
                <a:lumMod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Elipsa 8"/>
              <p:cNvSpPr/>
              <p:nvPr/>
            </p:nvSpPr>
            <p:spPr>
              <a:xfrm>
                <a:off x="2150534" y="174413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Elipsa 9"/>
              <p:cNvSpPr/>
              <p:nvPr/>
            </p:nvSpPr>
            <p:spPr>
              <a:xfrm>
                <a:off x="2790372" y="1905000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" name="Elipsa 10"/>
              <p:cNvSpPr/>
              <p:nvPr/>
            </p:nvSpPr>
            <p:spPr>
              <a:xfrm>
                <a:off x="2362200" y="3214915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2" name="Elipsa 11"/>
              <p:cNvSpPr/>
              <p:nvPr/>
            </p:nvSpPr>
            <p:spPr>
              <a:xfrm>
                <a:off x="3824514" y="31641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3" name="Elipsa 12"/>
              <p:cNvSpPr/>
              <p:nvPr/>
            </p:nvSpPr>
            <p:spPr>
              <a:xfrm>
                <a:off x="3864428" y="2790371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2330" name="Elipsa 13"/>
              <p:cNvSpPr/>
              <p:nvPr/>
            </p:nvSpPr>
            <p:spPr>
              <a:xfrm>
                <a:off x="3040742" y="2997200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74" name="Elipsa 14"/>
              <p:cNvSpPr/>
              <p:nvPr/>
            </p:nvSpPr>
            <p:spPr>
              <a:xfrm>
                <a:off x="3178629" y="25799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75" name="Elipsa 15"/>
              <p:cNvSpPr/>
              <p:nvPr/>
            </p:nvSpPr>
            <p:spPr>
              <a:xfrm>
                <a:off x="2772229" y="1371600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76" name="Elipsa 16"/>
              <p:cNvSpPr/>
              <p:nvPr/>
            </p:nvSpPr>
            <p:spPr>
              <a:xfrm>
                <a:off x="918029" y="3077029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77" name="Elipsa 17"/>
              <p:cNvSpPr/>
              <p:nvPr/>
            </p:nvSpPr>
            <p:spPr>
              <a:xfrm>
                <a:off x="1270001" y="26561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2331" name="Elipsa 18"/>
              <p:cNvSpPr/>
              <p:nvPr/>
            </p:nvSpPr>
            <p:spPr>
              <a:xfrm>
                <a:off x="1124858" y="2594428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79" name="Elipsa 19"/>
              <p:cNvSpPr/>
              <p:nvPr/>
            </p:nvSpPr>
            <p:spPr>
              <a:xfrm>
                <a:off x="1607457" y="19449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80" name="Elipsa 20"/>
              <p:cNvSpPr/>
              <p:nvPr/>
            </p:nvSpPr>
            <p:spPr>
              <a:xfrm>
                <a:off x="1621972" y="1378858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281" name="Elipsa 21"/>
              <p:cNvSpPr/>
              <p:nvPr/>
            </p:nvSpPr>
            <p:spPr>
              <a:xfrm>
                <a:off x="1872344" y="1527629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2332" name="Elipsa 22"/>
              <p:cNvSpPr/>
              <p:nvPr/>
            </p:nvSpPr>
            <p:spPr>
              <a:xfrm>
                <a:off x="1121229" y="33165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</p:grpSp>
      <p:sp>
        <p:nvSpPr>
          <p:cNvPr id="31768" name="Obdélník 3"/>
          <p:cNvSpPr>
            <a:spLocks noChangeArrowheads="1"/>
          </p:cNvSpPr>
          <p:nvPr/>
        </p:nvSpPr>
        <p:spPr bwMode="auto">
          <a:xfrm>
            <a:off x="6705600" y="3733800"/>
            <a:ext cx="2051050" cy="2746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Job opportunities</a:t>
            </a:r>
          </a:p>
        </p:txBody>
      </p:sp>
      <p:sp>
        <p:nvSpPr>
          <p:cNvPr id="159" name="Nadpis 1"/>
          <p:cNvSpPr txBox="1">
            <a:spLocks/>
          </p:cNvSpPr>
          <p:nvPr/>
        </p:nvSpPr>
        <p:spPr>
          <a:xfrm>
            <a:off x="5029200" y="152400"/>
            <a:ext cx="3962400" cy="344488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Trends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61" name="Nadpis 1"/>
          <p:cNvSpPr txBox="1">
            <a:spLocks/>
          </p:cNvSpPr>
          <p:nvPr/>
        </p:nvSpPr>
        <p:spPr bwMode="auto">
          <a:xfrm>
            <a:off x="5791200" y="533400"/>
            <a:ext cx="31242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Trends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concentration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civic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amenities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and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work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opportunities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centre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agglomeration</a:t>
            </a:r>
            <a:endParaRPr lang="cs-CZ" sz="1100" b="1" dirty="0">
              <a:latin typeface="Calibri"/>
              <a:ea typeface="+mj-ea"/>
              <a:cs typeface="+mj-cs"/>
            </a:endParaRPr>
          </a:p>
        </p:txBody>
      </p:sp>
      <p:pic>
        <p:nvPicPr>
          <p:cNvPr id="31771" name="Obrázek 143" descr="Př_obce_obyv_91-09"/>
          <p:cNvPicPr>
            <a:picLocks noChangeAspect="1"/>
          </p:cNvPicPr>
          <p:nvPr/>
        </p:nvPicPr>
        <p:blipFill>
          <a:blip r:embed="rId11" cstate="print"/>
          <a:srcRect l="3693" t="7021" r="7771" b="21014"/>
          <a:stretch>
            <a:fillRect/>
          </a:stretch>
        </p:blipFill>
        <p:spPr bwMode="auto">
          <a:xfrm>
            <a:off x="7086600" y="1371600"/>
            <a:ext cx="17827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2" name="Obdélník 77"/>
          <p:cNvSpPr>
            <a:spLocks noChangeArrowheads="1"/>
          </p:cNvSpPr>
          <p:nvPr/>
        </p:nvSpPr>
        <p:spPr bwMode="auto">
          <a:xfrm>
            <a:off x="7010400" y="914400"/>
            <a:ext cx="1905000" cy="2746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>
                <a:latin typeface="Arial Narrow" pitchFamily="34" charset="0"/>
              </a:rPr>
              <a:t>Housing</a:t>
            </a:r>
          </a:p>
        </p:txBody>
      </p:sp>
      <p:grpSp>
        <p:nvGrpSpPr>
          <p:cNvPr id="205" name="Skupina 204"/>
          <p:cNvGrpSpPr>
            <a:grpSpLocks/>
          </p:cNvGrpSpPr>
          <p:nvPr/>
        </p:nvGrpSpPr>
        <p:grpSpPr bwMode="auto">
          <a:xfrm>
            <a:off x="7391400" y="1600200"/>
            <a:ext cx="1295400" cy="1524000"/>
            <a:chOff x="7086600" y="1295400"/>
            <a:chExt cx="1908175" cy="2057400"/>
          </a:xfrm>
        </p:grpSpPr>
        <p:cxnSp>
          <p:nvCxnSpPr>
            <p:cNvPr id="147" name="Přímá spojovací šipka 58"/>
            <p:cNvCxnSpPr/>
            <p:nvPr/>
          </p:nvCxnSpPr>
          <p:spPr bwMode="auto">
            <a:xfrm>
              <a:off x="8304933" y="2362676"/>
              <a:ext cx="689842" cy="1521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8" name="Přímá spojovací šipka 59"/>
            <p:cNvCxnSpPr/>
            <p:nvPr/>
          </p:nvCxnSpPr>
          <p:spPr bwMode="auto">
            <a:xfrm flipH="1" flipV="1">
              <a:off x="7467768" y="1447563"/>
              <a:ext cx="381167" cy="6107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9" name="Přímá spojovací šipka 60"/>
            <p:cNvCxnSpPr/>
            <p:nvPr/>
          </p:nvCxnSpPr>
          <p:spPr bwMode="auto">
            <a:xfrm>
              <a:off x="8230103" y="2514839"/>
              <a:ext cx="607997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0" name="Přímá spojovací šipka 61"/>
            <p:cNvCxnSpPr/>
            <p:nvPr/>
          </p:nvCxnSpPr>
          <p:spPr bwMode="auto">
            <a:xfrm flipV="1">
              <a:off x="8304933" y="1904048"/>
              <a:ext cx="413905" cy="22931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1" name="Přímá spojovací šipka 62"/>
            <p:cNvCxnSpPr/>
            <p:nvPr/>
          </p:nvCxnSpPr>
          <p:spPr bwMode="auto">
            <a:xfrm flipH="1">
              <a:off x="7315768" y="2437686"/>
              <a:ext cx="455998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2" name="Elipsa 63"/>
            <p:cNvSpPr/>
            <p:nvPr/>
          </p:nvSpPr>
          <p:spPr bwMode="auto">
            <a:xfrm>
              <a:off x="7086600" y="1524715"/>
              <a:ext cx="1758514" cy="1598771"/>
            </a:xfrm>
            <a:custGeom>
              <a:avLst/>
              <a:gdLst>
                <a:gd name="connsiteX0" fmla="*/ 0 w 1757362"/>
                <a:gd name="connsiteY0" fmla="*/ 782638 h 1565275"/>
                <a:gd name="connsiteX1" fmla="*/ 294256 w 1757362"/>
                <a:gd name="connsiteY1" fmla="*/ 198212 h 1565275"/>
                <a:gd name="connsiteX2" fmla="*/ 878683 w 1757362"/>
                <a:gd name="connsiteY2" fmla="*/ 1 h 1565275"/>
                <a:gd name="connsiteX3" fmla="*/ 1463109 w 1757362"/>
                <a:gd name="connsiteY3" fmla="*/ 198214 h 1565275"/>
                <a:gd name="connsiteX4" fmla="*/ 1757363 w 1757362"/>
                <a:gd name="connsiteY4" fmla="*/ 782641 h 1565275"/>
                <a:gd name="connsiteX5" fmla="*/ 1463108 w 1757362"/>
                <a:gd name="connsiteY5" fmla="*/ 1367067 h 1565275"/>
                <a:gd name="connsiteX6" fmla="*/ 878682 w 1757362"/>
                <a:gd name="connsiteY6" fmla="*/ 1565279 h 1565275"/>
                <a:gd name="connsiteX7" fmla="*/ 294256 w 1757362"/>
                <a:gd name="connsiteY7" fmla="*/ 1367067 h 1565275"/>
                <a:gd name="connsiteX8" fmla="*/ 2 w 1757362"/>
                <a:gd name="connsiteY8" fmla="*/ 782640 h 1565275"/>
                <a:gd name="connsiteX9" fmla="*/ 0 w 1757362"/>
                <a:gd name="connsiteY9" fmla="*/ 782638 h 15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2" h="1565275">
                  <a:moveTo>
                    <a:pt x="0" y="782638"/>
                  </a:moveTo>
                  <a:cubicBezTo>
                    <a:pt x="0" y="559362"/>
                    <a:pt x="107066" y="346717"/>
                    <a:pt x="294256" y="198212"/>
                  </a:cubicBezTo>
                  <a:cubicBezTo>
                    <a:pt x="455184" y="70542"/>
                    <a:pt x="663176" y="1"/>
                    <a:pt x="878683" y="1"/>
                  </a:cubicBezTo>
                  <a:cubicBezTo>
                    <a:pt x="1094190" y="1"/>
                    <a:pt x="1302182" y="70543"/>
                    <a:pt x="1463109" y="198214"/>
                  </a:cubicBezTo>
                  <a:cubicBezTo>
                    <a:pt x="1650298" y="346719"/>
                    <a:pt x="1757363" y="559365"/>
                    <a:pt x="1757363" y="782641"/>
                  </a:cubicBezTo>
                  <a:cubicBezTo>
                    <a:pt x="1757363" y="1005917"/>
                    <a:pt x="1650297" y="1218563"/>
                    <a:pt x="1463108" y="1367067"/>
                  </a:cubicBezTo>
                  <a:cubicBezTo>
                    <a:pt x="1302181" y="1494737"/>
                    <a:pt x="1094189" y="1565279"/>
                    <a:pt x="878682" y="1565279"/>
                  </a:cubicBezTo>
                  <a:cubicBezTo>
                    <a:pt x="663175" y="1565279"/>
                    <a:pt x="455183" y="1494737"/>
                    <a:pt x="294256" y="1367067"/>
                  </a:cubicBezTo>
                  <a:cubicBezTo>
                    <a:pt x="107067" y="1218562"/>
                    <a:pt x="1" y="1005916"/>
                    <a:pt x="2" y="782640"/>
                  </a:cubicBezTo>
                  <a:lnTo>
                    <a:pt x="0" y="78263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rgbClr val="FF3300"/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53" name="Přímá spojovací šipka 64"/>
            <p:cNvCxnSpPr/>
            <p:nvPr/>
          </p:nvCxnSpPr>
          <p:spPr bwMode="auto">
            <a:xfrm flipH="1">
              <a:off x="7923765" y="2514839"/>
              <a:ext cx="77170" cy="83796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4" name="Přímá spojovací šipka 65"/>
            <p:cNvCxnSpPr/>
            <p:nvPr/>
          </p:nvCxnSpPr>
          <p:spPr bwMode="auto">
            <a:xfrm flipH="1" flipV="1">
              <a:off x="7086600" y="2210515"/>
              <a:ext cx="610336" cy="7500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5" name="Přímá spojovací šipka 66"/>
            <p:cNvCxnSpPr/>
            <p:nvPr/>
          </p:nvCxnSpPr>
          <p:spPr bwMode="auto">
            <a:xfrm flipH="1" flipV="1">
              <a:off x="7923765" y="1295400"/>
              <a:ext cx="77170" cy="6858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8" name="Přímá spojovací šipka 61"/>
            <p:cNvCxnSpPr/>
            <p:nvPr/>
          </p:nvCxnSpPr>
          <p:spPr bwMode="auto">
            <a:xfrm flipV="1">
              <a:off x="8152933" y="1599724"/>
              <a:ext cx="152000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2" name="Přímá spojovací šipka 61"/>
            <p:cNvCxnSpPr/>
            <p:nvPr/>
          </p:nvCxnSpPr>
          <p:spPr bwMode="auto">
            <a:xfrm flipH="1">
              <a:off x="7619767" y="2589848"/>
              <a:ext cx="229168" cy="4586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0" name="Přímá spojovací šipka 61"/>
            <p:cNvCxnSpPr/>
            <p:nvPr/>
          </p:nvCxnSpPr>
          <p:spPr bwMode="auto">
            <a:xfrm>
              <a:off x="8152933" y="2667000"/>
              <a:ext cx="152000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2" name="Násobení 161"/>
          <p:cNvSpPr/>
          <p:nvPr/>
        </p:nvSpPr>
        <p:spPr>
          <a:xfrm>
            <a:off x="5562600" y="2133600"/>
            <a:ext cx="4572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163" name="Skupina 41"/>
          <p:cNvGrpSpPr>
            <a:grpSpLocks noChangeAspect="1"/>
          </p:cNvGrpSpPr>
          <p:nvPr/>
        </p:nvGrpSpPr>
        <p:grpSpPr bwMode="auto">
          <a:xfrm>
            <a:off x="6781800" y="4267200"/>
            <a:ext cx="2133600" cy="2043113"/>
            <a:chOff x="381000" y="685799"/>
            <a:chExt cx="4267200" cy="40855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64" name="Přímá spojovací šipka 163"/>
            <p:cNvCxnSpPr/>
            <p:nvPr/>
          </p:nvCxnSpPr>
          <p:spPr bwMode="auto">
            <a:xfrm>
              <a:off x="381000" y="2955526"/>
              <a:ext cx="1524000" cy="3173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5" name="Přímá spojovací šipka 164"/>
            <p:cNvCxnSpPr/>
            <p:nvPr/>
          </p:nvCxnSpPr>
          <p:spPr bwMode="auto">
            <a:xfrm rot="16200000" flipH="1">
              <a:off x="1525635" y="1893628"/>
              <a:ext cx="530131" cy="5334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6" name="Přímá spojovací šipka 165"/>
            <p:cNvCxnSpPr/>
            <p:nvPr/>
          </p:nvCxnSpPr>
          <p:spPr bwMode="auto">
            <a:xfrm rot="16200000" flipV="1">
              <a:off x="3013141" y="3368143"/>
              <a:ext cx="755517" cy="6858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7" name="Přímá spojovací šipka 45"/>
            <p:cNvCxnSpPr/>
            <p:nvPr/>
          </p:nvCxnSpPr>
          <p:spPr bwMode="auto">
            <a:xfrm flipV="1">
              <a:off x="1371600" y="3333283"/>
              <a:ext cx="685800" cy="606319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8" name="Přímá spojovací šipka 167"/>
            <p:cNvCxnSpPr/>
            <p:nvPr/>
          </p:nvCxnSpPr>
          <p:spPr bwMode="auto">
            <a:xfrm rot="10800000" flipV="1">
              <a:off x="3124200" y="2047636"/>
              <a:ext cx="685800" cy="453944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9" name="Elipsa 47"/>
            <p:cNvSpPr/>
            <p:nvPr/>
          </p:nvSpPr>
          <p:spPr bwMode="auto">
            <a:xfrm>
              <a:off x="838200" y="1215932"/>
              <a:ext cx="3581400" cy="3329987"/>
            </a:xfrm>
            <a:prstGeom prst="ellipse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70" name="Přímá spojovací šipka 48"/>
            <p:cNvCxnSpPr/>
            <p:nvPr/>
          </p:nvCxnSpPr>
          <p:spPr bwMode="auto">
            <a:xfrm rot="5400000">
              <a:off x="1906722" y="1442904"/>
              <a:ext cx="1517383" cy="3174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1" name="Přímá spojovací šipka 52"/>
            <p:cNvCxnSpPr/>
            <p:nvPr/>
          </p:nvCxnSpPr>
          <p:spPr bwMode="auto">
            <a:xfrm rot="10800000">
              <a:off x="3276600" y="2958699"/>
              <a:ext cx="1371600" cy="222211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2" name="Přímá spojovací šipka 53"/>
            <p:cNvCxnSpPr/>
            <p:nvPr/>
          </p:nvCxnSpPr>
          <p:spPr bwMode="auto">
            <a:xfrm rot="16200000" flipV="1">
              <a:off x="2214669" y="4090375"/>
              <a:ext cx="1209463" cy="1524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12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1"/>
          <p:cNvPicPr>
            <a:picLocks noChangeAspect="1" noChangeArrowheads="1"/>
          </p:cNvPicPr>
          <p:nvPr/>
        </p:nvPicPr>
        <p:blipFill>
          <a:blip r:embed="rId4" cstate="print"/>
          <a:srcRect t="-67"/>
          <a:stretch>
            <a:fillRect/>
          </a:stretch>
        </p:blipFill>
        <p:spPr bwMode="auto">
          <a:xfrm>
            <a:off x="304800" y="572492"/>
            <a:ext cx="5643540" cy="571301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3795" name="Picture 5" descr="2"/>
          <p:cNvPicPr>
            <a:picLocks noChangeAspect="1" noChangeArrowheads="1"/>
          </p:cNvPicPr>
          <p:nvPr/>
        </p:nvPicPr>
        <p:blipFill>
          <a:blip r:embed="rId5" cstate="print"/>
          <a:srcRect t="39093" b="39468"/>
          <a:stretch>
            <a:fillRect/>
          </a:stretch>
        </p:blipFill>
        <p:spPr bwMode="auto">
          <a:xfrm>
            <a:off x="6400800" y="1066800"/>
            <a:ext cx="20891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V_03b1_růst_motorizace"/>
          <p:cNvPicPr>
            <a:picLocks noChangeAspect="1" noChangeArrowheads="1"/>
          </p:cNvPicPr>
          <p:nvPr/>
        </p:nvPicPr>
        <p:blipFill>
          <a:blip r:embed="rId6" cstate="print"/>
          <a:srcRect l="4546" t="9004" r="6818" b="18961"/>
          <a:stretch>
            <a:fillRect/>
          </a:stretch>
        </p:blipFill>
        <p:spPr bwMode="auto">
          <a:xfrm>
            <a:off x="6019800" y="3352800"/>
            <a:ext cx="2971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133600" y="228600"/>
            <a:ext cx="6858000" cy="344488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Issues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related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to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vehicle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traffic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5867400" y="3084513"/>
            <a:ext cx="312420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>
                <a:latin typeface="Calibri"/>
                <a:ea typeface="+mj-ea"/>
                <a:cs typeface="+mj-cs"/>
              </a:rPr>
              <a:t>Rising number of cars (number of people/car) </a:t>
            </a:r>
          </a:p>
        </p:txBody>
      </p:sp>
      <p:pic>
        <p:nvPicPr>
          <p:cNvPr id="33799" name="Picture 6" descr="V_03b1_růst_motorizace"/>
          <p:cNvPicPr>
            <a:picLocks noChangeAspect="1" noChangeArrowheads="1"/>
          </p:cNvPicPr>
          <p:nvPr/>
        </p:nvPicPr>
        <p:blipFill>
          <a:blip r:embed="rId6" cstate="print"/>
          <a:srcRect l="13635" t="90044" r="15909" b="952"/>
          <a:stretch>
            <a:fillRect/>
          </a:stretch>
        </p:blipFill>
        <p:spPr bwMode="auto">
          <a:xfrm>
            <a:off x="6096000" y="5334000"/>
            <a:ext cx="279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5791200" y="609600"/>
            <a:ext cx="31242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>
                <a:latin typeface="Calibri"/>
                <a:ea typeface="+mj-ea"/>
                <a:cs typeface="+mj-cs"/>
              </a:rPr>
              <a:t>Car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traffic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congestion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Brno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3"/>
          <p:cNvPicPr>
            <a:picLocks noChangeAspect="1" noChangeArrowheads="1"/>
          </p:cNvPicPr>
          <p:nvPr/>
        </p:nvPicPr>
        <p:blipFill>
          <a:blip r:embed="rId4" cstate="print"/>
          <a:srcRect t="6100"/>
          <a:stretch>
            <a:fillRect/>
          </a:stretch>
        </p:blipFill>
        <p:spPr bwMode="auto">
          <a:xfrm>
            <a:off x="6477000" y="2743200"/>
            <a:ext cx="2443163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914400"/>
            <a:ext cx="5867400" cy="558958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4600" y="228600"/>
            <a:ext cx="6477000" cy="344488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Issues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related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to public  transport in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1905000" y="609600"/>
            <a:ext cx="70104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whole</a:t>
            </a:r>
            <a:r>
              <a:rPr lang="cs-CZ" sz="1100" b="1" dirty="0">
                <a:latin typeface="Calibri"/>
                <a:ea typeface="+mj-ea"/>
                <a:cs typeface="+mj-cs"/>
              </a:rPr>
              <a:t> area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SR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serviced</a:t>
            </a:r>
            <a:r>
              <a:rPr lang="cs-CZ" sz="1100" b="1" dirty="0">
                <a:latin typeface="Calibri"/>
                <a:ea typeface="+mj-ea"/>
                <a:cs typeface="+mj-cs"/>
              </a:rPr>
              <a:t> by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integrated</a:t>
            </a:r>
            <a:r>
              <a:rPr lang="cs-CZ" sz="1100" b="1" dirty="0">
                <a:latin typeface="Calibri"/>
                <a:ea typeface="+mj-ea"/>
                <a:cs typeface="+mj-cs"/>
              </a:rPr>
              <a:t> public transport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system</a:t>
            </a:r>
            <a:r>
              <a:rPr lang="cs-CZ" sz="1100" b="1" dirty="0">
                <a:latin typeface="Calibri"/>
                <a:ea typeface="+mj-ea"/>
                <a:cs typeface="+mj-cs"/>
              </a:rPr>
              <a:t> (IDS</a:t>
            </a:r>
            <a:r>
              <a:rPr lang="cs-CZ" sz="1100" b="1" dirty="0" smtClean="0">
                <a:latin typeface="Calibri"/>
                <a:ea typeface="+mj-ea"/>
                <a:cs typeface="+mj-cs"/>
              </a:rPr>
              <a:t>) </a:t>
            </a:r>
            <a:r>
              <a:rPr lang="cs-CZ" sz="1100" b="1" dirty="0" err="1" smtClean="0">
                <a:latin typeface="Calibri"/>
                <a:ea typeface="+mj-ea"/>
                <a:cs typeface="+mj-cs"/>
              </a:rPr>
              <a:t>train</a:t>
            </a:r>
            <a:r>
              <a:rPr lang="cs-CZ" sz="1100" b="1" dirty="0">
                <a:latin typeface="Calibri"/>
                <a:ea typeface="+mj-ea"/>
                <a:cs typeface="+mj-cs"/>
              </a:rPr>
              <a:t>+ bus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6172200" y="2209800"/>
            <a:ext cx="2667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connections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IDS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lines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with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public transport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hubs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Brno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1"/>
          <p:cNvPicPr>
            <a:picLocks noChangeAspect="1" noChangeArrowheads="1"/>
          </p:cNvPicPr>
          <p:nvPr/>
        </p:nvPicPr>
        <p:blipFill>
          <a:blip r:embed="rId4" cstate="print"/>
          <a:srcRect l="1322" t="1389" r="2176" b="1389"/>
          <a:stretch>
            <a:fillRect/>
          </a:stretch>
        </p:blipFill>
        <p:spPr bwMode="auto">
          <a:xfrm>
            <a:off x="228600" y="609600"/>
            <a:ext cx="4953000" cy="474945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7891" name="Picture 4" descr="3"/>
          <p:cNvPicPr>
            <a:picLocks noChangeAspect="1" noChangeArrowheads="1"/>
          </p:cNvPicPr>
          <p:nvPr/>
        </p:nvPicPr>
        <p:blipFill>
          <a:blip r:embed="rId5" cstate="print"/>
          <a:srcRect l="3134" t="5286" b="75342"/>
          <a:stretch>
            <a:fillRect/>
          </a:stretch>
        </p:blipFill>
        <p:spPr bwMode="auto">
          <a:xfrm>
            <a:off x="5181600" y="914400"/>
            <a:ext cx="23558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33400" y="76200"/>
            <a:ext cx="8458200" cy="344488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National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environment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and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recreational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potential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of</a:t>
            </a:r>
            <a:r>
              <a:rPr lang="cs-CZ" sz="20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667000"/>
            <a:ext cx="4038600" cy="387382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Nadpis 1"/>
          <p:cNvSpPr txBox="1">
            <a:spLocks/>
          </p:cNvSpPr>
          <p:nvPr/>
        </p:nvSpPr>
        <p:spPr bwMode="auto">
          <a:xfrm>
            <a:off x="3505200" y="533400"/>
            <a:ext cx="1828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Quality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natural</a:t>
            </a:r>
            <a:r>
              <a:rPr lang="cs-CZ" sz="1100" b="1" dirty="0">
                <a:latin typeface="Calibri"/>
                <a:ea typeface="+mj-ea"/>
                <a:cs typeface="+mj-cs"/>
              </a:rPr>
              <a:t> environment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 bwMode="auto">
          <a:xfrm>
            <a:off x="7543800" y="2743200"/>
            <a:ext cx="1371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Recreational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potential</a:t>
            </a:r>
            <a:endParaRPr lang="cs-CZ" sz="1100" b="1" dirty="0">
              <a:latin typeface="Calibri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2"/>
          <p:cNvPicPr>
            <a:picLocks noChangeAspect="1" noChangeArrowheads="1"/>
          </p:cNvPicPr>
          <p:nvPr/>
        </p:nvPicPr>
        <p:blipFill>
          <a:blip r:embed="rId4" cstate="print"/>
          <a:srcRect t="5556" r="27180" b="77779"/>
          <a:stretch>
            <a:fillRect/>
          </a:stretch>
        </p:blipFill>
        <p:spPr bwMode="auto">
          <a:xfrm>
            <a:off x="6019800" y="1371600"/>
            <a:ext cx="19383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1"/>
          <p:cNvPicPr>
            <a:picLocks noChangeAspect="1" noChangeArrowheads="1"/>
          </p:cNvPicPr>
          <p:nvPr/>
        </p:nvPicPr>
        <p:blipFill>
          <a:blip r:embed="rId5" cstate="print"/>
          <a:srcRect l="3704" t="2619" r="3704" b="3613"/>
          <a:stretch>
            <a:fillRect/>
          </a:stretch>
        </p:blipFill>
        <p:spPr bwMode="auto">
          <a:xfrm>
            <a:off x="228600" y="838200"/>
            <a:ext cx="5671681" cy="55204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9940" name="Nadpis 1"/>
          <p:cNvSpPr txBox="1">
            <a:spLocks/>
          </p:cNvSpPr>
          <p:nvPr/>
        </p:nvSpPr>
        <p:spPr bwMode="auto">
          <a:xfrm>
            <a:off x="0" y="76200"/>
            <a:ext cx="8991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Urban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potential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settlement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structure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according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to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urban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plans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Arial Narrow" pitchFamily="34" charset="0"/>
              </a:rPr>
              <a:t>municipalities</a:t>
            </a:r>
            <a:endParaRPr lang="cs-CZ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3962400" y="762000"/>
            <a:ext cx="4953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Development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potential</a:t>
            </a:r>
            <a:r>
              <a:rPr lang="cs-CZ" sz="1100" b="1" dirty="0">
                <a:latin typeface="Calibri"/>
                <a:ea typeface="+mj-ea"/>
                <a:cs typeface="+mj-cs"/>
              </a:rPr>
              <a:t> set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out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urban master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plans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</a:p>
          <a:p>
            <a:pPr algn="r"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is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several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times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higher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than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expected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demographic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potential</a:t>
            </a:r>
            <a:endParaRPr lang="cs-CZ" sz="1100" b="1" dirty="0">
              <a:latin typeface="Calibri"/>
              <a:ea typeface="+mj-ea"/>
              <a:cs typeface="+mj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 bwMode="auto">
          <a:xfrm>
            <a:off x="6248400" y="3657600"/>
            <a:ext cx="251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1100" b="1" dirty="0" err="1" smtClean="0">
                <a:latin typeface="Calibri"/>
                <a:ea typeface="+mj-ea"/>
                <a:cs typeface="+mj-cs"/>
              </a:rPr>
              <a:t>Demographic</a:t>
            </a:r>
            <a:r>
              <a:rPr lang="cs-CZ" sz="1100" b="1" dirty="0" smtClean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forecasts</a:t>
            </a:r>
            <a:endParaRPr lang="cs-CZ" sz="1100" b="1" dirty="0">
              <a:latin typeface="Calibri"/>
              <a:ea typeface="+mj-ea"/>
              <a:cs typeface="+mj-cs"/>
            </a:endParaRPr>
          </a:p>
          <a:p>
            <a:pPr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number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inhabitants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agglomeration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between</a:t>
            </a:r>
            <a:r>
              <a:rPr lang="cs-CZ" sz="1100" b="1" dirty="0">
                <a:latin typeface="Calibri"/>
                <a:ea typeface="+mj-ea"/>
                <a:cs typeface="+mj-cs"/>
              </a:rPr>
              <a:t> 2006 - 2036 </a:t>
            </a:r>
          </a:p>
        </p:txBody>
      </p:sp>
      <p:pic>
        <p:nvPicPr>
          <p:cNvPr id="39943" name="Graf 13"/>
          <p:cNvPicPr>
            <a:picLocks noChangeAspect="1"/>
          </p:cNvPicPr>
          <p:nvPr/>
        </p:nvPicPr>
        <p:blipFill>
          <a:blip r:embed="rId6" cstate="print"/>
          <a:srcRect l="1192" t="1959" r="1108" b="589"/>
          <a:stretch>
            <a:fillRect/>
          </a:stretch>
        </p:blipFill>
        <p:spPr bwMode="auto">
          <a:xfrm>
            <a:off x="5562600" y="4572000"/>
            <a:ext cx="336391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1"/>
          <p:cNvPicPr>
            <a:picLocks noChangeAspect="1" noChangeArrowheads="1"/>
          </p:cNvPicPr>
          <p:nvPr/>
        </p:nvPicPr>
        <p:blipFill>
          <a:blip r:embed="rId4" cstate="print"/>
          <a:srcRect l="5221" t="2445" r="7256" b="37177"/>
          <a:stretch>
            <a:fillRect/>
          </a:stretch>
        </p:blipFill>
        <p:spPr bwMode="auto">
          <a:xfrm>
            <a:off x="1797474" y="609600"/>
            <a:ext cx="5549052" cy="580714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1987" name="Nadpis 1"/>
          <p:cNvSpPr txBox="1">
            <a:spLocks/>
          </p:cNvSpPr>
          <p:nvPr/>
        </p:nvSpPr>
        <p:spPr bwMode="auto">
          <a:xfrm>
            <a:off x="2895600" y="228600"/>
            <a:ext cx="6096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Development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restrictions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of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 Brno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6" descr="Př_oblasti_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33400"/>
            <a:ext cx="5486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Nadpis 1"/>
          <p:cNvSpPr txBox="1">
            <a:spLocks/>
          </p:cNvSpPr>
          <p:nvPr/>
        </p:nvSpPr>
        <p:spPr bwMode="auto">
          <a:xfrm>
            <a:off x="2895600" y="76200"/>
            <a:ext cx="6096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Development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principles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of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the</a:t>
            </a:r>
            <a:r>
              <a:rPr lang="cs-CZ" sz="2000" b="1" dirty="0">
                <a:solidFill>
                  <a:srgbClr val="FF0000"/>
                </a:solidFill>
                <a:latin typeface="Arial Narrow" pitchFamily="34" charset="0"/>
              </a:rPr>
              <a:t>  Brno </a:t>
            </a:r>
            <a:r>
              <a:rPr lang="cs-CZ" sz="2000" b="1" dirty="0" err="1">
                <a:solidFill>
                  <a:srgbClr val="FF0000"/>
                </a:solidFill>
                <a:latin typeface="Arial Narrow" pitchFamily="34" charset="0"/>
              </a:rPr>
              <a:t>agglomeration</a:t>
            </a:r>
            <a:endParaRPr lang="cs-CZ" sz="2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4036" name="Nadpis 1"/>
          <p:cNvSpPr txBox="1">
            <a:spLocks/>
          </p:cNvSpPr>
          <p:nvPr/>
        </p:nvSpPr>
        <p:spPr bwMode="auto">
          <a:xfrm>
            <a:off x="5562600" y="4572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principles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of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Brno </a:t>
            </a:r>
            <a:r>
              <a:rPr lang="cs-CZ" sz="1100" b="1" dirty="0" err="1">
                <a:latin typeface="Calibri" pitchFamily="34" charset="0"/>
              </a:rPr>
              <a:t>agglomeration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development</a:t>
            </a:r>
            <a:r>
              <a:rPr lang="cs-CZ" sz="1100" b="1" dirty="0">
                <a:latin typeface="Calibri" pitchFamily="34" charset="0"/>
              </a:rPr>
              <a:t> are </a:t>
            </a:r>
            <a:r>
              <a:rPr lang="cs-CZ" sz="1100" b="1" dirty="0" err="1">
                <a:latin typeface="Calibri" pitchFamily="34" charset="0"/>
              </a:rPr>
              <a:t>based</a:t>
            </a:r>
            <a:r>
              <a:rPr lang="cs-CZ" sz="1100" b="1" dirty="0">
                <a:latin typeface="Calibri" pitchFamily="34" charset="0"/>
              </a:rPr>
              <a:t> on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principles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of</a:t>
            </a:r>
            <a:r>
              <a:rPr lang="cs-CZ" sz="1100" b="1" dirty="0">
                <a:latin typeface="Calibri" pitchFamily="34" charset="0"/>
              </a:rPr>
              <a:t> a </a:t>
            </a:r>
            <a:r>
              <a:rPr lang="cs-CZ" sz="1100" b="1" dirty="0" err="1">
                <a:latin typeface="Calibri" pitchFamily="34" charset="0"/>
              </a:rPr>
              <a:t>goal</a:t>
            </a:r>
            <a:r>
              <a:rPr lang="cs-CZ" sz="1100" b="1" dirty="0">
                <a:latin typeface="Calibri" pitchFamily="34" charset="0"/>
              </a:rPr>
              <a:t>-</a:t>
            </a:r>
            <a:r>
              <a:rPr lang="cs-CZ" sz="1100" b="1" dirty="0" err="1">
                <a:latin typeface="Calibri" pitchFamily="34" charset="0"/>
              </a:rPr>
              <a:t>directed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development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of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settlement </a:t>
            </a:r>
            <a:r>
              <a:rPr lang="cs-CZ" sz="1100" b="1" dirty="0" err="1">
                <a:latin typeface="Calibri" pitchFamily="34" charset="0"/>
              </a:rPr>
              <a:t>structure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corresponding</a:t>
            </a:r>
            <a:r>
              <a:rPr lang="cs-CZ" sz="1100" b="1" dirty="0">
                <a:latin typeface="Calibri" pitchFamily="34" charset="0"/>
              </a:rPr>
              <a:t> to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potential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of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proposed</a:t>
            </a:r>
            <a:r>
              <a:rPr lang="cs-CZ" sz="1100" b="1" dirty="0">
                <a:latin typeface="Calibri" pitchFamily="34" charset="0"/>
              </a:rPr>
              <a:t> transport </a:t>
            </a:r>
            <a:r>
              <a:rPr lang="cs-CZ" sz="1100" b="1" dirty="0" err="1">
                <a:latin typeface="Calibri" pitchFamily="34" charset="0"/>
              </a:rPr>
              <a:t>and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technical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infrastructure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while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respecting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quality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of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natural</a:t>
            </a:r>
            <a:r>
              <a:rPr lang="cs-CZ" sz="1100" b="1" dirty="0">
                <a:latin typeface="Calibri" pitchFamily="34" charset="0"/>
              </a:rPr>
              <a:t> environment </a:t>
            </a:r>
            <a:r>
              <a:rPr lang="cs-CZ" sz="1100" b="1" dirty="0" err="1">
                <a:latin typeface="Calibri" pitchFamily="34" charset="0"/>
              </a:rPr>
              <a:t>and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the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recreational</a:t>
            </a:r>
            <a:r>
              <a:rPr lang="cs-CZ" sz="1100" b="1" dirty="0">
                <a:latin typeface="Calibri" pitchFamily="34" charset="0"/>
              </a:rPr>
              <a:t> </a:t>
            </a:r>
            <a:r>
              <a:rPr lang="cs-CZ" sz="1100" b="1" dirty="0" err="1">
                <a:latin typeface="Calibri" pitchFamily="34" charset="0"/>
              </a:rPr>
              <a:t>potential</a:t>
            </a:r>
            <a:r>
              <a:rPr lang="cs-CZ" sz="1100" b="1" dirty="0">
                <a:latin typeface="Calibri" pitchFamily="34" charset="0"/>
              </a:rPr>
              <a:t>.</a:t>
            </a:r>
          </a:p>
          <a:p>
            <a:pPr algn="just"/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defined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principles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are set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out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Principles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Urban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Development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South </a:t>
            </a:r>
            <a:r>
              <a:rPr lang="cs-CZ" sz="1100" b="1" dirty="0" err="1">
                <a:solidFill>
                  <a:srgbClr val="FF0000"/>
                </a:solidFill>
                <a:latin typeface="Calibri" pitchFamily="34" charset="0"/>
              </a:rPr>
              <a:t>Moravian</a:t>
            </a:r>
            <a:r>
              <a:rPr lang="cs-CZ" sz="1100" b="1" dirty="0">
                <a:solidFill>
                  <a:srgbClr val="FF0000"/>
                </a:solidFill>
                <a:latin typeface="Calibri" pitchFamily="34" charset="0"/>
              </a:rPr>
              <a:t> Region (2011</a:t>
            </a:r>
            <a:r>
              <a:rPr lang="cs-CZ" sz="1100" b="1" dirty="0" smtClean="0">
                <a:solidFill>
                  <a:srgbClr val="FF0000"/>
                </a:solidFill>
                <a:latin typeface="Calibri" pitchFamily="34" charset="0"/>
              </a:rPr>
              <a:t>).</a:t>
            </a:r>
            <a:endParaRPr lang="en-US" sz="1100" dirty="0">
              <a:latin typeface="Calibri" pitchFamily="34" charset="0"/>
            </a:endParaRPr>
          </a:p>
        </p:txBody>
      </p:sp>
      <p:pic>
        <p:nvPicPr>
          <p:cNvPr id="44037" name="Obrázek 75" descr="Př_oblasti_BA_leg.jpg"/>
          <p:cNvPicPr>
            <a:picLocks noChangeAspect="1"/>
          </p:cNvPicPr>
          <p:nvPr/>
        </p:nvPicPr>
        <p:blipFill>
          <a:blip r:embed="rId5" cstate="print"/>
          <a:srcRect l="66454" t="5882" r="1459" b="3081"/>
          <a:stretch>
            <a:fillRect/>
          </a:stretch>
        </p:blipFill>
        <p:spPr bwMode="auto">
          <a:xfrm>
            <a:off x="5791200" y="4724400"/>
            <a:ext cx="1807633" cy="140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Obrázek 75" descr="Př_oblasti_BA_leg.jpg"/>
          <p:cNvPicPr>
            <a:picLocks noChangeAspect="1"/>
          </p:cNvPicPr>
          <p:nvPr/>
        </p:nvPicPr>
        <p:blipFill>
          <a:blip r:embed="rId5" cstate="print"/>
          <a:srcRect l="737" t="5882" r="65189" b="3081"/>
          <a:stretch>
            <a:fillRect/>
          </a:stretch>
        </p:blipFill>
        <p:spPr bwMode="auto">
          <a:xfrm>
            <a:off x="5867400" y="2286000"/>
            <a:ext cx="1919571" cy="140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Obrázek 75" descr="Př_oblasti_BA_leg.jpg"/>
          <p:cNvPicPr>
            <a:picLocks noChangeAspect="1"/>
          </p:cNvPicPr>
          <p:nvPr/>
        </p:nvPicPr>
        <p:blipFill>
          <a:blip r:embed="rId5" cstate="print"/>
          <a:srcRect l="34811" t="23674" r="33546" b="14053"/>
          <a:stretch>
            <a:fillRect/>
          </a:stretch>
        </p:blipFill>
        <p:spPr bwMode="auto">
          <a:xfrm>
            <a:off x="5791200" y="3733800"/>
            <a:ext cx="1782620" cy="96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500" y="6172200"/>
            <a:ext cx="8001000" cy="32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5010" tIns="76176" bIns="76176" anchor="ctr">
            <a:spAutoFit/>
          </a:bodyPr>
          <a:lstStyle/>
          <a:p>
            <a:pPr marL="0" lvl="1" algn="just">
              <a:defRPr/>
            </a:pP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Recommendations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aimed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at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partnerships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between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municipalities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within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Brno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agglomerations</a:t>
            </a:r>
            <a:r>
              <a:rPr lang="cs-CZ" sz="11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are </a:t>
            </a:r>
            <a:r>
              <a:rPr lang="cs-CZ" sz="1100" b="1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formulated</a:t>
            </a:r>
            <a:endParaRPr lang="cs-CZ" sz="1100" b="1" dirty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>
            <a:spLocks noGrp="1"/>
          </p:cNvSpPr>
          <p:nvPr>
            <p:ph idx="1"/>
          </p:nvPr>
        </p:nvSpPr>
        <p:spPr>
          <a:xfrm>
            <a:off x="630237" y="1143000"/>
            <a:ext cx="7883525" cy="5105400"/>
          </a:xfrm>
        </p:spPr>
        <p:txBody>
          <a:bodyPr/>
          <a:lstStyle/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>
                <a:solidFill>
                  <a:srgbClr val="000000"/>
                </a:solidFill>
                <a:latin typeface="Calibri"/>
              </a:rPr>
              <a:t>Urban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agglomerations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are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spatial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units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working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as a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whole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regardless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administrative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borders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. In these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areas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there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are dominant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intemsive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relationships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between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core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cities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settlement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structure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vicinity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. These are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relationships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that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are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based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on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mutual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needs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terms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division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labour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where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dominant role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played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by 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centripetal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linkages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cores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over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centrifugal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relationships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other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settlements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vicinity</a:t>
            </a:r>
            <a:endParaRPr lang="cs-CZ" sz="1800" dirty="0">
              <a:solidFill>
                <a:srgbClr val="000000"/>
              </a:solidFill>
              <a:latin typeface="Calibri"/>
            </a:endParaRPr>
          </a:p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>
                <a:solidFill>
                  <a:srgbClr val="000000"/>
                </a:solidFill>
                <a:latin typeface="Calibri"/>
              </a:rPr>
              <a:t>Urban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agglomerations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are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drivers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economic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>
                <a:solidFill>
                  <a:srgbClr val="000000"/>
                </a:solidFill>
                <a:latin typeface="Calibri"/>
              </a:rPr>
              <a:t>Urban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agglomerations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accumulate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most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inhabitants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economic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activities</a:t>
            </a:r>
            <a:endParaRPr lang="cs-CZ" sz="1800" dirty="0">
              <a:solidFill>
                <a:srgbClr val="000000"/>
              </a:solidFill>
              <a:latin typeface="Calibri"/>
            </a:endParaRPr>
          </a:p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 err="1">
                <a:solidFill>
                  <a:srgbClr val="000000"/>
                </a:solidFill>
                <a:latin typeface="Calibri"/>
              </a:rPr>
              <a:t>Agglomerations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as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functional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units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established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on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basis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mutual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advantages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needs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are not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currently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controlled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directly</a:t>
            </a:r>
            <a:endParaRPr lang="cs-CZ" sz="1800" dirty="0">
              <a:solidFill>
                <a:srgbClr val="000000"/>
              </a:solidFill>
              <a:latin typeface="Calibri"/>
            </a:endParaRPr>
          </a:p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 err="1">
                <a:solidFill>
                  <a:srgbClr val="000000"/>
                </a:solidFill>
                <a:latin typeface="Calibri"/>
              </a:rPr>
              <a:t>Agglomerations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do not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have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own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political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representatives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nor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direct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tools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for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influencing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 err="1">
                <a:solidFill>
                  <a:srgbClr val="000000"/>
                </a:solidFill>
                <a:latin typeface="Calibri"/>
              </a:rPr>
              <a:t>Still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agglomerations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exist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develop</a:t>
            </a:r>
            <a:endParaRPr lang="cs-CZ" sz="1800" dirty="0">
              <a:solidFill>
                <a:srgbClr val="000000"/>
              </a:solidFill>
              <a:latin typeface="Calibri"/>
            </a:endParaRPr>
          </a:p>
          <a:p>
            <a:pPr marL="576072" indent="-356616" algn="just"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Wingdings"/>
              <a:buChar char="l"/>
              <a:defRPr/>
            </a:pP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question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how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their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directed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rational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and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efficient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terms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public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funds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libri"/>
              </a:rPr>
              <a:t>expenditure</a:t>
            </a:r>
            <a:r>
              <a:rPr lang="cs-CZ" sz="1800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356616" indent="-356616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/>
          </a:p>
        </p:txBody>
      </p:sp>
      <p:sp>
        <p:nvSpPr>
          <p:cNvPr id="17411" name="Nadpis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458200" cy="344488"/>
          </a:xfrm>
        </p:spPr>
        <p:txBody>
          <a:bodyPr/>
          <a:lstStyle/>
          <a:p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General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framework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development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issues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urban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agglomerations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Nadpis 1"/>
          <p:cNvSpPr txBox="1">
            <a:spLocks/>
          </p:cNvSpPr>
          <p:nvPr/>
        </p:nvSpPr>
        <p:spPr bwMode="auto">
          <a:xfrm>
            <a:off x="1524000" y="2286000"/>
            <a:ext cx="6096000" cy="18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tabLst>
                <a:tab pos="539750" algn="l"/>
              </a:tabLst>
            </a:pPr>
            <a:r>
              <a:rPr lang="cs-CZ" sz="2400" b="1" dirty="0" err="1" smtClean="0">
                <a:latin typeface="Calibri" pitchFamily="34" charset="0"/>
              </a:rPr>
              <a:t>Thank</a:t>
            </a:r>
            <a:r>
              <a:rPr lang="cs-CZ" sz="2400" b="1" dirty="0" smtClean="0">
                <a:latin typeface="Calibri" pitchFamily="34" charset="0"/>
              </a:rPr>
              <a:t> </a:t>
            </a:r>
            <a:r>
              <a:rPr lang="cs-CZ" sz="2400" b="1" dirty="0" err="1" smtClean="0">
                <a:latin typeface="Calibri" pitchFamily="34" charset="0"/>
              </a:rPr>
              <a:t>you</a:t>
            </a:r>
            <a:r>
              <a:rPr lang="cs-CZ" sz="2400" b="1" dirty="0" smtClean="0">
                <a:latin typeface="Calibri" pitchFamily="34" charset="0"/>
              </a:rPr>
              <a:t> </a:t>
            </a:r>
            <a:r>
              <a:rPr lang="cs-CZ" sz="2400" b="1" dirty="0" err="1" smtClean="0">
                <a:latin typeface="Calibri" pitchFamily="34" charset="0"/>
              </a:rPr>
              <a:t>for</a:t>
            </a:r>
            <a:r>
              <a:rPr lang="cs-CZ" sz="2400" b="1" dirty="0" smtClean="0">
                <a:latin typeface="Calibri" pitchFamily="34" charset="0"/>
              </a:rPr>
              <a:t> </a:t>
            </a:r>
            <a:r>
              <a:rPr lang="cs-CZ" sz="2400" b="1" dirty="0" err="1" smtClean="0">
                <a:latin typeface="Calibri" pitchFamily="34" charset="0"/>
              </a:rPr>
              <a:t>your</a:t>
            </a:r>
            <a:r>
              <a:rPr lang="cs-CZ" sz="2400" b="1" dirty="0" smtClean="0">
                <a:latin typeface="Calibri" pitchFamily="34" charset="0"/>
              </a:rPr>
              <a:t> </a:t>
            </a:r>
            <a:r>
              <a:rPr lang="cs-CZ" sz="2400" b="1" dirty="0" err="1" smtClean="0">
                <a:latin typeface="Calibri" pitchFamily="34" charset="0"/>
              </a:rPr>
              <a:t>attention</a:t>
            </a:r>
            <a:endParaRPr lang="cs-CZ" sz="2400" b="1" dirty="0" smtClean="0">
              <a:latin typeface="Calibri" pitchFamily="34" charset="0"/>
            </a:endParaRPr>
          </a:p>
          <a:p>
            <a:pPr algn="ctr">
              <a:tabLst>
                <a:tab pos="539750" algn="l"/>
              </a:tabLst>
            </a:pPr>
            <a:r>
              <a:rPr lang="cs-CZ" sz="2000" b="1" dirty="0" smtClean="0">
                <a:latin typeface="Calibri" pitchFamily="34" charset="0"/>
              </a:rPr>
              <a:t> </a:t>
            </a:r>
          </a:p>
          <a:p>
            <a:pPr algn="ctr">
              <a:tabLst>
                <a:tab pos="539750" algn="l"/>
              </a:tabLst>
            </a:pPr>
            <a:endParaRPr lang="cs-CZ" sz="2000" b="1" dirty="0" smtClean="0">
              <a:latin typeface="Calibri" pitchFamily="34" charset="0"/>
            </a:endParaRPr>
          </a:p>
          <a:p>
            <a:pPr algn="ctr">
              <a:tabLst>
                <a:tab pos="539750" algn="l"/>
              </a:tabLst>
            </a:pPr>
            <a:r>
              <a:rPr lang="cs-CZ" sz="2000" b="1" dirty="0" smtClean="0">
                <a:latin typeface="Calibri" pitchFamily="34" charset="0"/>
              </a:rPr>
              <a:t>			</a:t>
            </a:r>
          </a:p>
          <a:p>
            <a:pPr algn="ctr">
              <a:tabLst>
                <a:tab pos="539750" algn="l"/>
              </a:tabLst>
            </a:pPr>
            <a:r>
              <a:rPr lang="cs-CZ" dirty="0" smtClean="0">
                <a:latin typeface="Calibri" pitchFamily="34" charset="0"/>
              </a:rPr>
              <a:t>Ing. arch. Jiří Fixel</a:t>
            </a:r>
          </a:p>
          <a:p>
            <a:pPr algn="ctr">
              <a:tabLst>
                <a:tab pos="539750" algn="l"/>
              </a:tabLst>
            </a:pPr>
            <a:r>
              <a:rPr lang="cs-CZ" dirty="0" smtClean="0">
                <a:latin typeface="Calibri" pitchFamily="34" charset="0"/>
              </a:rPr>
              <a:t>Atelier ERA</a:t>
            </a:r>
            <a:endParaRPr lang="cs-CZ" dirty="0"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6" descr="Vymezení B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9248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Nadpis 1"/>
          <p:cNvSpPr>
            <a:spLocks noGrp="1"/>
          </p:cNvSpPr>
          <p:nvPr>
            <p:ph type="title"/>
          </p:nvPr>
        </p:nvSpPr>
        <p:spPr>
          <a:xfrm>
            <a:off x="6400800" y="152400"/>
            <a:ext cx="2743200" cy="344488"/>
          </a:xfrm>
        </p:spPr>
        <p:txBody>
          <a:bodyPr/>
          <a:lstStyle/>
          <a:p>
            <a:r>
              <a:rPr lang="cs-CZ" sz="2000" b="1" smtClean="0">
                <a:solidFill>
                  <a:srgbClr val="FF0000"/>
                </a:solidFill>
                <a:latin typeface="Calibri" pitchFamily="34" charset="0"/>
              </a:rPr>
              <a:t>Brno agglomeration</a:t>
            </a:r>
          </a:p>
        </p:txBody>
      </p:sp>
      <p:pic>
        <p:nvPicPr>
          <p:cNvPr id="18436" name="Obrázek 7" descr="Legenda velikost obcí.jpg"/>
          <p:cNvPicPr>
            <a:picLocks noChangeAspect="1"/>
          </p:cNvPicPr>
          <p:nvPr/>
        </p:nvPicPr>
        <p:blipFill>
          <a:blip r:embed="rId4" cstate="print"/>
          <a:srcRect l="9709" t="6879" r="12621" b="3690"/>
          <a:stretch>
            <a:fillRect/>
          </a:stretch>
        </p:blipFill>
        <p:spPr bwMode="auto">
          <a:xfrm>
            <a:off x="609600" y="9144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04800" y="5867400"/>
          <a:ext cx="5257801" cy="876300"/>
        </p:xfrm>
        <a:graphic>
          <a:graphicData uri="http://schemas.openxmlformats.org/drawingml/2006/table">
            <a:tbl>
              <a:tblPr/>
              <a:tblGrid>
                <a:gridCol w="1517569"/>
                <a:gridCol w="701517"/>
                <a:gridCol w="544034"/>
                <a:gridCol w="547612"/>
                <a:gridCol w="544034"/>
                <a:gridCol w="859001"/>
                <a:gridCol w="544034"/>
              </a:tblGrid>
              <a:tr h="11991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1" i="0" u="none" strike="noStrike">
                          <a:solidFill>
                            <a:srgbClr val="00B0F0"/>
                          </a:solidFill>
                          <a:latin typeface="Calibri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1" i="0" u="none" strike="noStrike">
                          <a:solidFill>
                            <a:srgbClr val="00B0F0"/>
                          </a:solidFill>
                          <a:latin typeface="Calibri"/>
                          <a:ea typeface="+mn-ea"/>
                          <a:cs typeface="+mn-cs"/>
                        </a:rPr>
                        <a:t>Municipalities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1" i="0" u="none" strike="noStrike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Inhabitants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91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km</a:t>
                      </a:r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number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number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78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South Moravian Region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7 197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673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1 151 708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78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Brno agglomeration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982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1" i="0" u="none" strike="noStrike">
                          <a:solidFill>
                            <a:srgbClr val="00B0F0"/>
                          </a:solidFill>
                          <a:latin typeface="Calibri"/>
                          <a:ea typeface="+mn-ea"/>
                          <a:cs typeface="+mn-cs"/>
                        </a:rPr>
                        <a:t>13,6%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1" i="0" u="none" strike="noStrike">
                          <a:solidFill>
                            <a:srgbClr val="00B0F0"/>
                          </a:solidFill>
                          <a:latin typeface="Calibri"/>
                          <a:ea typeface="+mn-ea"/>
                          <a:cs typeface="+mn-cs"/>
                        </a:rPr>
                        <a:t>14,3%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507 088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44,0%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6400800" y="304800"/>
            <a:ext cx="2743200" cy="344488"/>
          </a:xfrm>
        </p:spPr>
        <p:txBody>
          <a:bodyPr/>
          <a:lstStyle/>
          <a:p>
            <a:r>
              <a:rPr lang="cs-CZ" sz="2000" b="1" smtClean="0">
                <a:solidFill>
                  <a:srgbClr val="FF0000"/>
                </a:solidFill>
                <a:latin typeface="Calibri" pitchFamily="34" charset="0"/>
              </a:rPr>
              <a:t>Agglomeration control</a:t>
            </a:r>
          </a:p>
        </p:txBody>
      </p:sp>
      <p:pic>
        <p:nvPicPr>
          <p:cNvPr id="20483" name="Obrázek 4" descr="B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3400"/>
            <a:ext cx="31527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Obrázek 5" descr="kraj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914400"/>
            <a:ext cx="196056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Obrázek 6" descr="obc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914400"/>
            <a:ext cx="1958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Nadpis 1"/>
          <p:cNvSpPr txBox="1">
            <a:spLocks/>
          </p:cNvSpPr>
          <p:nvPr/>
        </p:nvSpPr>
        <p:spPr bwMode="auto">
          <a:xfrm>
            <a:off x="2895600" y="533400"/>
            <a:ext cx="1905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1">
                <a:solidFill>
                  <a:srgbClr val="00B050"/>
                </a:solidFill>
                <a:latin typeface="Calibri" pitchFamily="34" charset="0"/>
              </a:rPr>
              <a:t>Political governance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3657600" y="2514600"/>
            <a:ext cx="19812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solidFill>
                  <a:srgbClr val="00B050"/>
                </a:solidFill>
                <a:latin typeface="Calibri"/>
                <a:ea typeface="+mj-ea"/>
                <a:cs typeface="+mj-cs"/>
              </a:rPr>
              <a:t>Regional territory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900" b="1">
                <a:solidFill>
                  <a:srgbClr val="00B050"/>
                </a:solidFill>
                <a:latin typeface="Calibri"/>
                <a:ea typeface="+mj-ea"/>
                <a:cs typeface="+mj-cs"/>
              </a:rPr>
              <a:t>Regional governance 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 bwMode="auto">
          <a:xfrm>
            <a:off x="7010400" y="2514600"/>
            <a:ext cx="1752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solidFill>
                  <a:srgbClr val="00B050"/>
                </a:solidFill>
                <a:latin typeface="Calibri"/>
                <a:ea typeface="+mj-ea"/>
                <a:cs typeface="+mj-cs"/>
              </a:rPr>
              <a:t>Municipal territories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900" b="1">
                <a:solidFill>
                  <a:srgbClr val="00B050"/>
                </a:solidFill>
                <a:latin typeface="Calibri"/>
                <a:cs typeface="+mn-cs"/>
              </a:rPr>
              <a:t>Municipal</a:t>
            </a:r>
            <a:r>
              <a:rPr lang="cs-CZ" sz="900" b="1">
                <a:solidFill>
                  <a:srgbClr val="00B050"/>
                </a:solidFill>
                <a:latin typeface="Calibri"/>
                <a:ea typeface="+mj-ea"/>
                <a:cs typeface="+mj-cs"/>
              </a:rPr>
              <a:t>governance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 bwMode="auto">
          <a:xfrm>
            <a:off x="381000" y="3429000"/>
            <a:ext cx="1905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Public </a:t>
            </a:r>
            <a:r>
              <a:rPr lang="cs-CZ" sz="16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administration</a:t>
            </a:r>
            <a:endParaRPr lang="cs-CZ" sz="1600" b="1" dirty="0">
              <a:solidFill>
                <a:srgbClr val="0070C0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0490" name="Obrázek 13" descr="kraj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62400"/>
            <a:ext cx="196056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1"/>
          <p:cNvSpPr txBox="1">
            <a:spLocks/>
          </p:cNvSpPr>
          <p:nvPr/>
        </p:nvSpPr>
        <p:spPr bwMode="auto">
          <a:xfrm>
            <a:off x="228600" y="5638800"/>
            <a:ext cx="2133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Regional</a:t>
            </a:r>
            <a:r>
              <a:rPr lang="cs-CZ" sz="12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territory</a:t>
            </a:r>
            <a:endParaRPr lang="cs-CZ" sz="1200" b="1" dirty="0">
              <a:solidFill>
                <a:srgbClr val="0070C0"/>
              </a:solidFill>
              <a:latin typeface="Calibri"/>
              <a:ea typeface="+mj-ea"/>
              <a:cs typeface="+mj-cs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9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Regional</a:t>
            </a:r>
            <a:r>
              <a:rPr lang="cs-CZ" sz="9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Authority</a:t>
            </a:r>
            <a:endParaRPr lang="cs-CZ" sz="900" b="1" dirty="0">
              <a:solidFill>
                <a:srgbClr val="0070C0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20492" name="Obrázek 15" descr="okres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3962400"/>
            <a:ext cx="1960563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Nadpis 1"/>
          <p:cNvSpPr txBox="1">
            <a:spLocks/>
          </p:cNvSpPr>
          <p:nvPr/>
        </p:nvSpPr>
        <p:spPr bwMode="auto">
          <a:xfrm>
            <a:off x="2362200" y="5638800"/>
            <a:ext cx="2286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District</a:t>
            </a:r>
            <a:r>
              <a:rPr lang="cs-CZ" sz="12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territories</a:t>
            </a:r>
            <a:endParaRPr lang="cs-CZ" sz="1200" b="1" dirty="0">
              <a:solidFill>
                <a:srgbClr val="0070C0"/>
              </a:solidFill>
              <a:latin typeface="Calibri"/>
              <a:ea typeface="+mj-ea"/>
              <a:cs typeface="+mj-cs"/>
            </a:endParaRPr>
          </a:p>
          <a:p>
            <a:pPr algn="ctr">
              <a:defRPr/>
            </a:pPr>
            <a:r>
              <a:rPr lang="cs-CZ" sz="900" b="1" dirty="0" err="1">
                <a:solidFill>
                  <a:srgbClr val="0070C0"/>
                </a:solidFill>
                <a:latin typeface="Calibri"/>
                <a:cs typeface="+mn-cs"/>
              </a:rPr>
              <a:t>District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cs typeface="+mn-cs"/>
              </a:rPr>
              <a:t>authorities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–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cs typeface="+mn-cs"/>
              </a:rPr>
              <a:t>dissolved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in 2003</a:t>
            </a:r>
          </a:p>
        </p:txBody>
      </p:sp>
      <p:pic>
        <p:nvPicPr>
          <p:cNvPr id="20494" name="Obrázek 17" descr="ORP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86200"/>
            <a:ext cx="195897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Nadpis 1"/>
          <p:cNvSpPr txBox="1">
            <a:spLocks/>
          </p:cNvSpPr>
          <p:nvPr/>
        </p:nvSpPr>
        <p:spPr bwMode="auto">
          <a:xfrm>
            <a:off x="4419600" y="5715000"/>
            <a:ext cx="2590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Municipalities</a:t>
            </a:r>
            <a:r>
              <a:rPr lang="cs-CZ" sz="12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with</a:t>
            </a:r>
            <a:r>
              <a:rPr lang="cs-CZ" sz="12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extended</a:t>
            </a:r>
            <a:r>
              <a:rPr lang="cs-CZ" sz="12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12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competence</a:t>
            </a:r>
            <a:endParaRPr lang="cs-CZ" sz="1200" b="1" dirty="0">
              <a:solidFill>
                <a:srgbClr val="0070C0"/>
              </a:solidFill>
              <a:latin typeface="Calibri"/>
              <a:ea typeface="+mj-ea"/>
              <a:cs typeface="+mj-cs"/>
            </a:endParaRPr>
          </a:p>
          <a:p>
            <a:pPr algn="ctr">
              <a:defRPr/>
            </a:pPr>
            <a:r>
              <a:rPr lang="cs-CZ" sz="12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Municial</a:t>
            </a:r>
            <a:r>
              <a:rPr lang="cs-CZ" sz="900" b="1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authorities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cs typeface="+mn-cs"/>
              </a:rPr>
              <a:t>with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cs typeface="+mn-cs"/>
              </a:rPr>
              <a:t>extended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</a:t>
            </a:r>
            <a:r>
              <a:rPr lang="cs-CZ" sz="900" b="1" dirty="0" err="1">
                <a:solidFill>
                  <a:srgbClr val="0070C0"/>
                </a:solidFill>
                <a:latin typeface="Calibri"/>
                <a:cs typeface="+mn-cs"/>
              </a:rPr>
              <a:t>competence</a:t>
            </a:r>
            <a:r>
              <a:rPr lang="cs-CZ" sz="900" b="1" dirty="0">
                <a:solidFill>
                  <a:srgbClr val="0070C0"/>
                </a:solidFill>
                <a:latin typeface="Calibri"/>
                <a:cs typeface="+mn-cs"/>
              </a:rPr>
              <a:t> </a:t>
            </a:r>
          </a:p>
        </p:txBody>
      </p:sp>
      <p:pic>
        <p:nvPicPr>
          <p:cNvPr id="20496" name="Obrázek 19" descr="obc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962400"/>
            <a:ext cx="1958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Nadpis 1"/>
          <p:cNvSpPr txBox="1">
            <a:spLocks/>
          </p:cNvSpPr>
          <p:nvPr/>
        </p:nvSpPr>
        <p:spPr bwMode="auto">
          <a:xfrm>
            <a:off x="6553200" y="5715000"/>
            <a:ext cx="2590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1200" b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Municipal territories</a:t>
            </a:r>
          </a:p>
          <a:p>
            <a:pPr algn="ctr">
              <a:defRPr/>
            </a:pPr>
            <a:r>
              <a:rPr lang="cs-CZ" sz="900" b="1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Municipal authorities</a:t>
            </a:r>
          </a:p>
        </p:txBody>
      </p:sp>
      <p:sp>
        <p:nvSpPr>
          <p:cNvPr id="23" name="Nadpis 1"/>
          <p:cNvSpPr txBox="1">
            <a:spLocks/>
          </p:cNvSpPr>
          <p:nvPr/>
        </p:nvSpPr>
        <p:spPr bwMode="auto">
          <a:xfrm>
            <a:off x="609600" y="838200"/>
            <a:ext cx="1905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solidFill>
                  <a:srgbClr val="FF3300"/>
                </a:solidFill>
                <a:latin typeface="Calibri"/>
                <a:ea typeface="+mj-ea"/>
                <a:cs typeface="+mj-cs"/>
              </a:rPr>
              <a:t>Brno agglomeration</a:t>
            </a:r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4800600" y="762000"/>
            <a:ext cx="3276600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2438400" y="3581400"/>
            <a:ext cx="54864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/>
          <p:cNvSpPr txBox="1">
            <a:spLocks/>
          </p:cNvSpPr>
          <p:nvPr/>
        </p:nvSpPr>
        <p:spPr bwMode="auto">
          <a:xfrm>
            <a:off x="5410200" y="2514600"/>
            <a:ext cx="1752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b="1">
                <a:solidFill>
                  <a:srgbClr val="00B050"/>
                </a:solidFill>
                <a:latin typeface="Calibri"/>
                <a:ea typeface="+mj-ea"/>
                <a:cs typeface="+mj-cs"/>
              </a:rPr>
              <a:t>unions of municipalities</a:t>
            </a:r>
          </a:p>
          <a:p>
            <a:pPr algn="ctr">
              <a:defRPr/>
            </a:pPr>
            <a:r>
              <a:rPr lang="cs-CZ" sz="900" b="1">
                <a:solidFill>
                  <a:srgbClr val="00B050"/>
                </a:solidFill>
                <a:latin typeface="Calibri"/>
                <a:cs typeface="+mn-cs"/>
              </a:rPr>
              <a:t>purpose-oriented associations of municipalities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3429000" y="304800"/>
            <a:ext cx="5486400" cy="344488"/>
          </a:xfrm>
        </p:spPr>
        <p:txBody>
          <a:bodyPr/>
          <a:lstStyle/>
          <a:p>
            <a:pPr algn="r"/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Definition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Brno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agglomeration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" name="Obrázek 4" descr="Vymezení BA_výřez.jpg"/>
          <p:cNvPicPr>
            <a:picLocks noChangeAspect="1"/>
          </p:cNvPicPr>
          <p:nvPr/>
        </p:nvPicPr>
        <p:blipFill>
          <a:blip r:embed="rId3" cstate="print"/>
          <a:srcRect t="11111" b="11111"/>
          <a:stretch>
            <a:fillRect/>
          </a:stretch>
        </p:blipFill>
        <p:spPr>
          <a:xfrm>
            <a:off x="457200" y="762000"/>
            <a:ext cx="4254643" cy="4419600"/>
          </a:xfrm>
          <a:prstGeom prst="ellipse">
            <a:avLst/>
          </a:prstGeom>
        </p:spPr>
      </p:pic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4724400" y="1877783"/>
            <a:ext cx="4114800" cy="310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180975" algn="just">
              <a:spcBef>
                <a:spcPts val="1800"/>
              </a:spcBef>
            </a:pPr>
            <a:r>
              <a:rPr lang="cs-CZ" sz="1400" b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Criteria</a:t>
            </a:r>
            <a:r>
              <a:rPr lang="cs-CZ" sz="1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b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for</a:t>
            </a:r>
            <a:r>
              <a:rPr lang="cs-CZ" sz="1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b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defining</a:t>
            </a:r>
            <a:r>
              <a:rPr lang="cs-CZ" sz="1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b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b="1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NewRomanPSMT"/>
              </a:rPr>
              <a:t>agglomeration</a:t>
            </a:r>
            <a:endParaRPr lang="cs-CZ" sz="1400" b="1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NewRomanPSMT"/>
            </a:endParaRPr>
          </a:p>
          <a:p>
            <a:pPr algn="just">
              <a:spcBef>
                <a:spcPts val="1800"/>
              </a:spcBef>
            </a:pPr>
            <a:endParaRPr lang="en-US" sz="1400" dirty="0">
              <a:latin typeface="Calibri" pitchFamily="34" charset="0"/>
              <a:ea typeface="Times New Roman" pitchFamily="18" charset="0"/>
              <a:cs typeface="TimesNewRomanPSMT"/>
            </a:endParaRPr>
          </a:p>
          <a:p>
            <a:pPr marL="180975" indent="-180975">
              <a:spcBef>
                <a:spcPts val="338"/>
              </a:spcBef>
              <a:buSzPct val="50000"/>
              <a:buFont typeface="Wingdings" pitchFamily="2" charset="2"/>
              <a:buChar char="l"/>
            </a:pP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share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of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daily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commuting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to Brno to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total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number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of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economically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active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Brno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inhabitants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is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above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25 </a:t>
            </a:r>
            <a:r>
              <a:rPr lang="cs-CZ" sz="1400" dirty="0" smtClean="0">
                <a:latin typeface="Calibri" pitchFamily="34" charset="0"/>
                <a:ea typeface="Times New Roman" pitchFamily="18" charset="0"/>
                <a:cs typeface="TimesNewRomanPSMT"/>
              </a:rPr>
              <a:t>%</a:t>
            </a:r>
          </a:p>
          <a:p>
            <a:pPr marL="180975" indent="-180975">
              <a:spcBef>
                <a:spcPts val="338"/>
              </a:spcBef>
              <a:buSzPct val="50000"/>
              <a:buFont typeface="Wingdings" pitchFamily="2" charset="2"/>
              <a:buChar char="l"/>
            </a:pPr>
            <a:endParaRPr lang="cs-CZ" sz="1400" dirty="0">
              <a:latin typeface="Calibri" pitchFamily="34" charset="0"/>
              <a:ea typeface="Times New Roman" pitchFamily="18" charset="0"/>
              <a:cs typeface="TimesNewRomanPSMT"/>
            </a:endParaRPr>
          </a:p>
          <a:p>
            <a:pPr marL="180975" indent="-180975">
              <a:spcBef>
                <a:spcPts val="338"/>
              </a:spcBef>
              <a:buSzPct val="50000"/>
              <a:buFont typeface="Wingdings" pitchFamily="2" charset="2"/>
              <a:buChar char="l"/>
            </a:pP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accessibility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of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Brno city centre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from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nearby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municipalities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using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public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means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of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transport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and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individual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transport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is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within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a 40-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minute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time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endParaRPr lang="cs-CZ" sz="1400" dirty="0" smtClean="0">
              <a:latin typeface="Calibri" pitchFamily="34" charset="0"/>
              <a:ea typeface="Times New Roman" pitchFamily="18" charset="0"/>
              <a:cs typeface="TimesNewRomanPSMT"/>
            </a:endParaRPr>
          </a:p>
          <a:p>
            <a:pPr marL="180975" indent="-180975">
              <a:spcBef>
                <a:spcPts val="338"/>
              </a:spcBef>
              <a:buSzPct val="50000"/>
              <a:buFont typeface="Wingdings" pitchFamily="2" charset="2"/>
              <a:buChar char="l"/>
            </a:pPr>
            <a:endParaRPr lang="cs-CZ" sz="1400" dirty="0">
              <a:latin typeface="Calibri" pitchFamily="34" charset="0"/>
              <a:ea typeface="Times New Roman" pitchFamily="18" charset="0"/>
              <a:cs typeface="TimesNewRomanPSMT"/>
            </a:endParaRPr>
          </a:p>
          <a:p>
            <a:pPr marL="180975" indent="-180975">
              <a:spcBef>
                <a:spcPts val="338"/>
              </a:spcBef>
              <a:buSzPct val="50000"/>
              <a:buFont typeface="Wingdings" pitchFamily="2" charset="2"/>
              <a:buChar char="l"/>
            </a:pP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coherence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of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the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area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of</a:t>
            </a:r>
            <a:r>
              <a:rPr lang="cs-CZ" sz="1400" dirty="0">
                <a:latin typeface="Calibri" pitchFamily="34" charset="0"/>
                <a:ea typeface="Times New Roman" pitchFamily="18" charset="0"/>
                <a:cs typeface="TimesNewRomanPSMT"/>
              </a:rPr>
              <a:t> </a:t>
            </a:r>
            <a:r>
              <a:rPr lang="cs-CZ" sz="1400" dirty="0" err="1">
                <a:latin typeface="Calibri" pitchFamily="34" charset="0"/>
                <a:ea typeface="Times New Roman" pitchFamily="18" charset="0"/>
                <a:cs typeface="TimesNewRomanPSMT"/>
              </a:rPr>
              <a:t>agglomeration</a:t>
            </a:r>
            <a:endParaRPr lang="cs-CZ" sz="1400" dirty="0">
              <a:latin typeface="Calibri" pitchFamily="34" charset="0"/>
              <a:ea typeface="Times New Roman" pitchFamily="18" charset="0"/>
              <a:cs typeface="TimesNewRomanPSMT"/>
            </a:endParaRP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381000" y="5595938"/>
            <a:ext cx="8458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cs-CZ" sz="1400" b="1">
                <a:solidFill>
                  <a:srgbClr val="FF3300"/>
                </a:solidFill>
                <a:latin typeface="Calibri" pitchFamily="34" charset="0"/>
              </a:rPr>
              <a:t>The defined Brno agglomeration including Brno covers 96 municipalities forming a single functional unit with very tight every-day work related linkages and linkages to amenities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4876800" cy="344488"/>
          </a:xfrm>
        </p:spPr>
        <p:txBody>
          <a:bodyPr/>
          <a:lstStyle/>
          <a:p>
            <a:pPr algn="r"/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Brno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agglomeration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and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suburbanisation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457200" y="1952625"/>
            <a:ext cx="8229600" cy="3744913"/>
          </a:xfrm>
        </p:spPr>
        <p:txBody>
          <a:bodyPr/>
          <a:lstStyle/>
          <a:p>
            <a:pPr marL="574675" indent="-355600" algn="just">
              <a:spcBef>
                <a:spcPts val="438"/>
              </a:spcBef>
              <a:buClr>
                <a:srgbClr val="000000"/>
              </a:buClr>
              <a:buSzPct val="50000"/>
              <a:buFont typeface="Wingdings" pitchFamily="2" charset="2"/>
              <a:buChar char="l"/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closely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related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agglomeration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development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574675" indent="-355600" algn="just">
              <a:spcBef>
                <a:spcPts val="438"/>
              </a:spcBef>
              <a:buClr>
                <a:srgbClr val="000000"/>
              </a:buClr>
              <a:buSzPct val="50000"/>
              <a:buFont typeface="Wingdings" pitchFamily="2" charset="2"/>
              <a:buChar char="l"/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process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expanding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towns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necessitating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spatial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changes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settlement </a:t>
            </a:r>
          </a:p>
          <a:p>
            <a:pPr marL="574675" indent="-355600" algn="just">
              <a:spcBef>
                <a:spcPts val="438"/>
              </a:spcBef>
              <a:buClr>
                <a:srgbClr val="000000"/>
              </a:buClr>
              <a:buSzPct val="50000"/>
              <a:buFont typeface="Wingdings" pitchFamily="2" charset="2"/>
              <a:buChar char="l"/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caused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by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resident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moving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from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central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parts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agglomerations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outskirts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beyond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administrative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borders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while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keeping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close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functional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relationships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settlement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centres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</a:p>
          <a:p>
            <a:pPr marL="574675" indent="-355600" algn="just">
              <a:spcBef>
                <a:spcPts val="438"/>
              </a:spcBef>
              <a:buClr>
                <a:srgbClr val="000000"/>
              </a:buClr>
              <a:buSzPct val="50000"/>
              <a:buFont typeface="Wingdings" pitchFamily="2" charset="2"/>
              <a:buChar char="l"/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accompanied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by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concentrating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new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production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services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premises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established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on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outskirts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settlements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localities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convenient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transport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connections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574675" indent="-355600" algn="just">
              <a:spcBef>
                <a:spcPts val="438"/>
              </a:spcBef>
              <a:buClr>
                <a:srgbClr val="FF0000"/>
              </a:buClr>
              <a:buSzPct val="50000"/>
              <a:buFont typeface="Wingdings" pitchFamily="2" charset="2"/>
              <a:buChar char="l"/>
            </a:pP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present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suburbanisation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serves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as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an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example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a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lack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control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over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urban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development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dynamics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agglomeration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which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brings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about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number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problems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solution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which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calls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further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public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investments</a:t>
            </a:r>
            <a:endParaRPr lang="cs-CZ" sz="18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4267200" y="304800"/>
            <a:ext cx="4724400" cy="344488"/>
          </a:xfrm>
        </p:spPr>
        <p:txBody>
          <a:bodyPr/>
          <a:lstStyle/>
          <a:p>
            <a:pPr algn="r"/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Causes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residence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suburbanisation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457200" y="762000"/>
            <a:ext cx="8458200" cy="5943600"/>
          </a:xfrm>
        </p:spPr>
        <p:txBody>
          <a:bodyPr/>
          <a:lstStyle/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changed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behaviour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society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after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1989 (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replacement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controlled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processes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urbanisation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by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processes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uncontrolled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desire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own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a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place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to live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in a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good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quality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environment (meeting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requirements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healthy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tranquil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environment set in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natural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vegetation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effort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detach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oneself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from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overpopulated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stress-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prone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city)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rising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standard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living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some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groups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residents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their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ability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resolve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their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housing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issues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independently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(1st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wave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- prominent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people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from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past,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beneficiaries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restitutions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new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entrepreneurs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specific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professions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lawyers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physicians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senior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officials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2nd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suburbanisation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wave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middle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income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group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using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mortgages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increase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individual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mobility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(rapid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rise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in car transport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available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to a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broad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spectrum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residents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inability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towns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offer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enough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adequate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available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development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lots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satisfying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housing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demand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various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forms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problems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ensuring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necessary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conditioning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investments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unclear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ownershipp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increase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in land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lots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prices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cities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(land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speculation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by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landowners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prices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do not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reflect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necessary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investments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low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land lot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prices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around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cities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original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low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value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agricultural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land are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increased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value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by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landowners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changing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into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building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via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urban master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plan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lower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price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than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price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citiess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land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speculation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-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restitution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claims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this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arising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phenomenon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speculating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land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that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subject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restitution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claims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that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are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bought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up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on 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massive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scale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claims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are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lodged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Land Registry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united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areas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attractive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localities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that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are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considered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as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building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lots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urban master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plans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)</a:t>
            </a: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complicated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lengthy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more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expensive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housing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development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cities</a:t>
            </a:r>
            <a:endParaRPr lang="cs-CZ" sz="1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much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simpler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shorter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cheaper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housing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development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small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municipalities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this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very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often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related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unresolved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infrastructure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necessary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civic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amenities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which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revealed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after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some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  <a:latin typeface="Calibri" pitchFamily="34" charset="0"/>
              </a:rPr>
              <a:t>time</a:t>
            </a:r>
            <a:r>
              <a:rPr lang="cs-CZ" sz="14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FF0000"/>
              </a:buClr>
            </a:pP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lower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costs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living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surrounding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municipalities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compared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city </a:t>
            </a:r>
            <a:r>
              <a:rPr lang="cs-CZ" sz="1400" dirty="0" err="1" smtClean="0">
                <a:solidFill>
                  <a:srgbClr val="FF0000"/>
                </a:solidFill>
                <a:latin typeface="Calibri" pitchFamily="34" charset="0"/>
              </a:rPr>
              <a:t>itself</a:t>
            </a:r>
            <a:r>
              <a:rPr lang="cs-CZ" sz="1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3886200" y="304800"/>
            <a:ext cx="5105400" cy="344488"/>
          </a:xfrm>
        </p:spPr>
        <p:txBody>
          <a:bodyPr/>
          <a:lstStyle/>
          <a:p>
            <a:pPr algn="r"/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Consequences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residence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suburbanisation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762000" y="1295400"/>
            <a:ext cx="8229600" cy="5029200"/>
          </a:xfrm>
        </p:spPr>
        <p:txBody>
          <a:bodyPr/>
          <a:lstStyle/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excessiveincreased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mobility in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agglomeration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requires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solutions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transport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infrastructure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both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transport by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cars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public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means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transport (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requirements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public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budgets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increase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car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traffic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deteriorates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quality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environment in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areas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adjacent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roads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areas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along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trunk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roads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are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affected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but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settlement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structures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municipalities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vicinity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affected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too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expansion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into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undeveloped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areas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subject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extensive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occupation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agricultural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land,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which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changes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landscape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suburban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areas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low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intensity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using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suburban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areas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-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hardly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serviced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by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necessary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civic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amenities</a:t>
            </a:r>
            <a:endParaRPr lang="cs-CZ" sz="18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a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new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standard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living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residents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suburban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areas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is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being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created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differing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from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original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expectations</a:t>
            </a:r>
            <a:endParaRPr lang="cs-CZ" sz="1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excessive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development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surroundings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city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indirectly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results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decline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inner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districts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cities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resulting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in „brownfields“) </a:t>
            </a:r>
          </a:p>
          <a:p>
            <a:pPr marL="346075" indent="-346075" algn="just">
              <a:spcBef>
                <a:spcPts val="600"/>
              </a:spcBef>
              <a:buClr>
                <a:srgbClr val="000000"/>
              </a:buClr>
            </a:pP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established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residence ring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around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centre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agglomeration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Calibri" pitchFamily="34" charset="0"/>
              </a:rPr>
              <a:t>causes</a:t>
            </a:r>
            <a:r>
              <a:rPr lang="cs-CZ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resistance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to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any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r>
              <a:rPr lang="cs-CZ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  <a:latin typeface="Calibri" pitchFamily="34" charset="0"/>
              </a:rPr>
              <a:t>intervention</a:t>
            </a:r>
            <a:endParaRPr lang="cs-CZ" sz="18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029200" y="152400"/>
            <a:ext cx="3962400" cy="344488"/>
          </a:xfrm>
        </p:spPr>
        <p:txBody>
          <a:bodyPr/>
          <a:lstStyle/>
          <a:p>
            <a:pPr algn="r"/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Trends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in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latin typeface="Calibri" pitchFamily="34" charset="0"/>
              </a:rPr>
              <a:t>agglomeration</a:t>
            </a:r>
            <a:endParaRPr lang="cs-CZ" sz="20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4800600" y="457200"/>
            <a:ext cx="4191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Trends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number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inhabitants</a:t>
            </a:r>
            <a:r>
              <a:rPr lang="cs-CZ" sz="1100" b="1" dirty="0">
                <a:latin typeface="Calibri"/>
                <a:ea typeface="+mj-ea"/>
                <a:cs typeface="+mj-cs"/>
              </a:rPr>
              <a:t> 1980, 1991, 2001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and</a:t>
            </a:r>
            <a:r>
              <a:rPr lang="cs-CZ" sz="1100" b="1" dirty="0">
                <a:latin typeface="Calibri"/>
                <a:ea typeface="+mj-ea"/>
                <a:cs typeface="+mj-cs"/>
              </a:rPr>
              <a:t> 2009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304799" y="838200"/>
          <a:ext cx="8610600" cy="1295401"/>
        </p:xfrm>
        <a:graphic>
          <a:graphicData uri="http://schemas.openxmlformats.org/drawingml/2006/table">
            <a:tbl>
              <a:tblPr/>
              <a:tblGrid>
                <a:gridCol w="1593245"/>
                <a:gridCol w="448470"/>
                <a:gridCol w="708108"/>
                <a:gridCol w="781280"/>
                <a:gridCol w="783641"/>
                <a:gridCol w="783641"/>
                <a:gridCol w="691586"/>
                <a:gridCol w="691585"/>
                <a:gridCol w="689225"/>
                <a:gridCol w="691586"/>
                <a:gridCol w="748233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 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municipalities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 of inhabitants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 of inhabitants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 of inhabitants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2001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 of inhabitants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Absolute change in the number of inhabitants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1980-1991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Absolute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change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the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of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inhabitants</a:t>
                      </a: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1991-2001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Absolute change in the number of inhabitants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2001-2009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Absolute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change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the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of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inhabitants</a:t>
                      </a:r>
                      <a:endParaRPr kumimoji="0" lang="cs-CZ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1991-2009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Relative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change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the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number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of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inhabitants</a:t>
                      </a: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1991-2009 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Brno agglomeration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495 059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507 058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498 112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507 088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+11 999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-8 946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+8 976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+30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Brno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371 463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388 296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376 172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370 592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+16 833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-12 124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-5 580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-17 704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-4,6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Brno agglomeration without Brno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123 596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118 762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121 940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136 496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-4 834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+3 178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+14 556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+17 734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+14,9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66" name="Obrázek 8"/>
          <p:cNvPicPr>
            <a:picLocks noChangeAspect="1"/>
          </p:cNvPicPr>
          <p:nvPr/>
        </p:nvPicPr>
        <p:blipFill>
          <a:blip r:embed="rId3" cstate="print"/>
          <a:srcRect l="5443" t="19618" r="2658" b="24750"/>
          <a:stretch>
            <a:fillRect/>
          </a:stretch>
        </p:blipFill>
        <p:spPr bwMode="auto">
          <a:xfrm>
            <a:off x="990600" y="2590800"/>
            <a:ext cx="510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 txBox="1">
            <a:spLocks/>
          </p:cNvSpPr>
          <p:nvPr/>
        </p:nvSpPr>
        <p:spPr bwMode="auto">
          <a:xfrm>
            <a:off x="6477000" y="2438400"/>
            <a:ext cx="2514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Evolution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number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inhabitants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agglomeration</a:t>
            </a:r>
            <a:endParaRPr lang="cs-CZ" sz="1100" b="1" dirty="0">
              <a:latin typeface="Calibri"/>
              <a:ea typeface="+mj-ea"/>
              <a:cs typeface="+mj-cs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 bwMode="auto">
          <a:xfrm>
            <a:off x="5715000" y="3810000"/>
            <a:ext cx="3276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Evolution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number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inhabitants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agglomeration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without</a:t>
            </a:r>
            <a:r>
              <a:rPr lang="cs-CZ" sz="1100" b="1" dirty="0">
                <a:latin typeface="Calibri"/>
                <a:ea typeface="+mj-ea"/>
                <a:cs typeface="+mj-cs"/>
              </a:rPr>
              <a:t> Brno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 bwMode="auto">
          <a:xfrm>
            <a:off x="6629400" y="5334000"/>
            <a:ext cx="22860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100" b="1" dirty="0" err="1">
                <a:latin typeface="Calibri"/>
                <a:ea typeface="+mj-ea"/>
                <a:cs typeface="+mj-cs"/>
              </a:rPr>
              <a:t>Evolution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the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number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of</a:t>
            </a:r>
            <a:r>
              <a:rPr lang="cs-CZ" sz="1100" b="1" dirty="0">
                <a:latin typeface="Calibri"/>
                <a:ea typeface="+mj-ea"/>
                <a:cs typeface="+mj-cs"/>
              </a:rPr>
              <a:t> </a:t>
            </a:r>
            <a:r>
              <a:rPr lang="cs-CZ" sz="1100" b="1" dirty="0" err="1">
                <a:latin typeface="Calibri"/>
                <a:ea typeface="+mj-ea"/>
                <a:cs typeface="+mj-cs"/>
              </a:rPr>
              <a:t>inhabitants</a:t>
            </a:r>
            <a:r>
              <a:rPr lang="cs-CZ" sz="1100" b="1" dirty="0">
                <a:latin typeface="Calibri"/>
                <a:ea typeface="+mj-ea"/>
                <a:cs typeface="+mj-cs"/>
              </a:rPr>
              <a:t> in Brno</a:t>
            </a:r>
          </a:p>
        </p:txBody>
      </p:sp>
      <p:pic>
        <p:nvPicPr>
          <p:cNvPr id="25670" name="Obrázek 12"/>
          <p:cNvPicPr>
            <a:picLocks noChangeAspect="1"/>
          </p:cNvPicPr>
          <p:nvPr/>
        </p:nvPicPr>
        <p:blipFill>
          <a:blip r:embed="rId4" cstate="print"/>
          <a:srcRect l="4193" t="20705" r="2658" b="23109"/>
          <a:stretch>
            <a:fillRect/>
          </a:stretch>
        </p:blipFill>
        <p:spPr bwMode="auto">
          <a:xfrm>
            <a:off x="990600" y="3886200"/>
            <a:ext cx="510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71" name="Obrázek 13"/>
          <p:cNvPicPr>
            <a:picLocks noChangeAspect="1"/>
          </p:cNvPicPr>
          <p:nvPr/>
        </p:nvPicPr>
        <p:blipFill>
          <a:blip r:embed="rId5" cstate="print"/>
          <a:srcRect l="5402" t="23042" r="2658" b="25630"/>
          <a:stretch>
            <a:fillRect/>
          </a:stretch>
        </p:blipFill>
        <p:spPr bwMode="auto">
          <a:xfrm>
            <a:off x="990600" y="5410200"/>
            <a:ext cx="510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72" name="Obrázek 14"/>
          <p:cNvPicPr>
            <a:picLocks/>
          </p:cNvPicPr>
          <p:nvPr/>
        </p:nvPicPr>
        <p:blipFill>
          <a:blip r:embed="rId3" cstate="print"/>
          <a:srcRect l="38942" t="14537" r="38451" b="82254"/>
          <a:stretch>
            <a:fillRect/>
          </a:stretch>
        </p:blipFill>
        <p:spPr bwMode="auto">
          <a:xfrm>
            <a:off x="2057400" y="2438400"/>
            <a:ext cx="3733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3070</TotalTime>
  <Words>1546</Words>
  <Application>Microsoft Office PowerPoint</Application>
  <PresentationFormat>Předvádění na obrazovce (4:3)</PresentationFormat>
  <Paragraphs>201</Paragraphs>
  <Slides>20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Výchozí návrh</vt:lpstr>
      <vt:lpstr>Snímek 1</vt:lpstr>
      <vt:lpstr>General framework of the development issues of urban agglomerations </vt:lpstr>
      <vt:lpstr>Brno agglomeration</vt:lpstr>
      <vt:lpstr>Agglomeration control</vt:lpstr>
      <vt:lpstr>Definition of the Brno agglomeration</vt:lpstr>
      <vt:lpstr>Brno agglomeration and suburbanisation</vt:lpstr>
      <vt:lpstr>Causes of residence suburbanisation</vt:lpstr>
      <vt:lpstr>Consequences of residence suburbanisation</vt:lpstr>
      <vt:lpstr>Trends in the agglomeration</vt:lpstr>
      <vt:lpstr>Trends in the agglomeration</vt:lpstr>
      <vt:lpstr>Rise in average prices of detached houses in the SMR districts between 2004 - 2006 (CZK/m3)</vt:lpstr>
      <vt:lpstr>Trends in the agglomeration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</vt:vector>
  </TitlesOfParts>
  <Company>Atelier 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Brněnská aglomerace</dc:title>
  <dc:creator>Ing.arch.Jiří Fixel</dc:creator>
  <cp:lastModifiedBy>Správce</cp:lastModifiedBy>
  <cp:revision>194</cp:revision>
  <cp:lastPrinted>2009-05-19T18:48:55Z</cp:lastPrinted>
  <dcterms:created xsi:type="dcterms:W3CDTF">1601-01-01T00:00:00Z</dcterms:created>
  <dcterms:modified xsi:type="dcterms:W3CDTF">2012-05-31T07:51:30Z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